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97" r:id="rId6"/>
    <p:sldId id="306" r:id="rId7"/>
    <p:sldId id="261" r:id="rId8"/>
    <p:sldId id="264" r:id="rId9"/>
    <p:sldId id="266" r:id="rId10"/>
    <p:sldId id="301" r:id="rId11"/>
    <p:sldId id="302" r:id="rId12"/>
    <p:sldId id="275" r:id="rId13"/>
    <p:sldId id="303" r:id="rId14"/>
    <p:sldId id="288" r:id="rId15"/>
    <p:sldId id="269" r:id="rId16"/>
    <p:sldId id="309" r:id="rId17"/>
    <p:sldId id="305" r:id="rId18"/>
  </p:sldIdLst>
  <p:sldSz cx="12192000" cy="6858000"/>
  <p:notesSz cx="7102475" cy="93884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5F7080-FE2B-45B0-5D52-B6C96AAC56E1}" name="Patrick Deconinck" initials="PD" userId="S::PDeconinck@machining-technology.com::aa907141-c381-475d-9dff-ecf44d06c4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43C565"/>
    <a:srgbClr val="48599F"/>
    <a:srgbClr val="0000CC"/>
    <a:srgbClr val="99CCFF"/>
    <a:srgbClr val="6699FF"/>
    <a:srgbClr val="3366F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076EE-693C-4F94-A7A8-F13753920660}" v="678" dt="2025-06-20T14:29:3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1" autoAdjust="0"/>
  </p:normalViewPr>
  <p:slideViewPr>
    <p:cSldViewPr snapToGrid="0" snapToObjects="1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4AF5-571D-B579-3003-C74E028A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6D21F-432C-1756-0FFC-3A5797FC3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0E506-F737-E548-50E1-06F8A66C2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82BB-BC48-B0C7-FC81-FFD2DFB1B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3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60B41-2B5D-793F-C76D-F5D3D865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5EB47-45E5-3982-C4F4-E1F0CBDA2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63AEA-7CB5-2C89-01CA-1F33C74FE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2365-CE24-CBC2-890F-A0DA3194D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F51F-E50E-3705-13AD-A1095549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89B9E-9623-51A9-081D-1C54BEC1B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62A15-9114-5790-43E3-04B78B975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A464A-183F-6E2D-E9BB-7AA6649C9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1AB1-21BF-7949-1817-3B27B748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CE324-56DA-7B26-7573-3AE92D147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457188-4E32-F6E1-1BF2-3EDA3EF6E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0559F-BE48-FBAE-C78F-6AF24B961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9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9F646-C60E-D92F-0B99-CECC1B3A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55D4F-823F-707A-BD3F-654B5AFAB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75EE2-756C-8C2E-979C-39AD98F00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A5FD1-646A-3776-CF4C-F123F04E9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06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37A18-41E1-4AFC-5F88-970AE446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48952-E9CD-9D16-A335-FEEB2FFDA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BE9D3-58E1-3840-5A7A-9B23B1A0A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A5A7-8BB6-4A7A-F0C4-713A56F32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tos-ww.com/" TargetMode="External"/><Relationship Id="rId7" Type="http://schemas.openxmlformats.org/officeDocument/2006/relationships/hyperlink" Target="https://www.linkedin.com/in/pdcto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Patrick@tos-ww.com" TargetMode="External"/><Relationship Id="rId9" Type="http://schemas.openxmlformats.org/officeDocument/2006/relationships/image" Target="cid:image002.png@01DBBC19.B72E71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80476" y="0"/>
            <a:ext cx="12192000" cy="71501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-180458" y="1919034"/>
            <a:ext cx="8714858" cy="2168954"/>
          </a:xfrm>
          <a:custGeom>
            <a:avLst/>
            <a:gdLst/>
            <a:ahLst/>
            <a:cxnLst/>
            <a:rect l="l" t="t" r="r" b="b"/>
            <a:pathLst>
              <a:path w="7182196" h="2658968">
                <a:moveTo>
                  <a:pt x="0" y="2658968"/>
                </a:moveTo>
                <a:lnTo>
                  <a:pt x="0" y="0"/>
                </a:lnTo>
                <a:lnTo>
                  <a:pt x="7182196" y="0"/>
                </a:lnTo>
                <a:lnTo>
                  <a:pt x="7182196" y="2658968"/>
                </a:lnTo>
                <a:lnTo>
                  <a:pt x="0" y="2658968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90000"/>
              </a:lnSpc>
              <a:buNone/>
            </a:pPr>
            <a:endParaRPr lang="en-US" sz="4400" b="1" dirty="0">
              <a:solidFill>
                <a:srgbClr val="FFFFFF"/>
              </a:solidFill>
              <a:latin typeface="Urbanist Semibold" pitchFamily="34" charset="0"/>
              <a:ea typeface="Urbanist Semibold" pitchFamily="34" charset="-122"/>
              <a:cs typeface="Urbanist Semibold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Urbanist Semibold" pitchFamily="34" charset="0"/>
                <a:ea typeface="Urbanist Semibold" pitchFamily="34" charset="-122"/>
                <a:cs typeface="Urbanist Semibold" pitchFamily="34" charset="-120"/>
              </a:rPr>
              <a:t> 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F6B89982-4D19-76DB-C238-69A725BC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30" y="812281"/>
            <a:ext cx="2021321" cy="20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665D701B-FFB9-EECB-943D-7DDF1D38E621}"/>
              </a:ext>
            </a:extLst>
          </p:cNvPr>
          <p:cNvSpPr/>
          <p:nvPr/>
        </p:nvSpPr>
        <p:spPr>
          <a:xfrm>
            <a:off x="8534399" y="0"/>
            <a:ext cx="3657600" cy="7241458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36576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4"/>
            <a:srcRect l="23333" r="23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67153-F553-0F79-591A-D4FC133895F3}"/>
              </a:ext>
            </a:extLst>
          </p:cNvPr>
          <p:cNvSpPr txBox="1"/>
          <p:nvPr/>
        </p:nvSpPr>
        <p:spPr>
          <a:xfrm>
            <a:off x="471189" y="3705035"/>
            <a:ext cx="7270108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</a:rPr>
              <a:t>“</a:t>
            </a:r>
            <a:r>
              <a:rPr lang="en-US" sz="4400" b="1" dirty="0" err="1">
                <a:solidFill>
                  <a:schemeClr val="bg1"/>
                </a:solidFill>
              </a:rPr>
              <a:t>TeraOpenScience</a:t>
            </a:r>
            <a:r>
              <a:rPr lang="en-US" sz="4400" b="1" dirty="0">
                <a:solidFill>
                  <a:schemeClr val="bg1"/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</a:rPr>
              <a:t>Unlocking the Future of Innovation</a:t>
            </a:r>
          </a:p>
          <a:p>
            <a:pPr algn="ctr">
              <a:lnSpc>
                <a:spcPct val="90000"/>
              </a:lnSpc>
            </a:pPr>
            <a:endParaRPr lang="en-US" sz="3200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3200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</a:rPr>
              <a:t>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313FE-E331-422E-9776-C8EAAACA6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15">
            <a:extLst>
              <a:ext uri="{FF2B5EF4-FFF2-40B4-BE49-F238E27FC236}">
                <a16:creationId xmlns:a16="http://schemas.microsoft.com/office/drawing/2014/main" id="{255F840F-50BE-5741-BE3D-7ECB60513D3A}"/>
              </a:ext>
            </a:extLst>
          </p:cNvPr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3440F28-D7A6-EB96-4FD0-B128BD14A70C}"/>
              </a:ext>
            </a:extLst>
          </p:cNvPr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latin typeface="Urbanist" pitchFamily="34" charset="0"/>
                <a:ea typeface="Urbanist" pitchFamily="34" charset="-122"/>
                <a:cs typeface="Urbanist" pitchFamily="34" charset="-120"/>
              </a:rPr>
              <a:t>Unlocking the Future of Innovation</a:t>
            </a:r>
            <a:endParaRPr lang="en-US" sz="12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6C0012DE-5BE8-F214-6961-D922061E6F1E}"/>
              </a:ext>
            </a:extLst>
          </p:cNvPr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767171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29</a:t>
            </a:r>
            <a:endParaRPr lang="en-US" sz="8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7828AC9A-C3CC-F5A5-C288-980D50A5AD20}"/>
              </a:ext>
            </a:extLst>
          </p:cNvPr>
          <p:cNvSpPr/>
          <p:nvPr/>
        </p:nvSpPr>
        <p:spPr>
          <a:xfrm>
            <a:off x="731520" y="824765"/>
            <a:ext cx="10820400" cy="884627"/>
          </a:xfrm>
          <a:custGeom>
            <a:avLst/>
            <a:gdLst/>
            <a:ahLst/>
            <a:cxnLst/>
            <a:rect l="l" t="t" r="r" b="b"/>
            <a:pathLst>
              <a:path w="10820400" h="884627">
                <a:moveTo>
                  <a:pt x="0" y="884627"/>
                </a:moveTo>
                <a:lnTo>
                  <a:pt x="0" y="0"/>
                </a:lnTo>
                <a:lnTo>
                  <a:pt x="10820400" y="0"/>
                </a:lnTo>
                <a:lnTo>
                  <a:pt x="1082040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Summary of Financials</a:t>
            </a:r>
            <a:endParaRPr lang="en-US" sz="3600" dirty="0">
              <a:latin typeface="Figtree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6A6142-C8FE-131E-7E53-4BA7E6AE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26" y="5707846"/>
            <a:ext cx="9741887" cy="744058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63FFFD-4E7F-F33C-FAB9-C8C173AD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8" y="1968088"/>
            <a:ext cx="10298369" cy="3413784"/>
          </a:xfrm>
          <a:prstGeom prst="rect">
            <a:avLst/>
          </a:prstGeom>
        </p:spPr>
      </p:pic>
      <p:pic>
        <p:nvPicPr>
          <p:cNvPr id="4" name="Picture 3" descr="A gold coin with a person and text&#10;&#10;AI-generated content may be incorrect.">
            <a:extLst>
              <a:ext uri="{FF2B5EF4-FFF2-40B4-BE49-F238E27FC236}">
                <a16:creationId xmlns:a16="http://schemas.microsoft.com/office/drawing/2014/main" id="{C8A6A4B7-B5F3-BE5A-B32B-13D932BA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369" y="15257"/>
            <a:ext cx="1874969" cy="2116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B026EB-2F48-6426-3D07-B2752CA1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flipH="1" flipV="1">
            <a:off x="4384734" y="280614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 flipH="1" flipV="1">
            <a:off x="8288166" y="280614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 flipH="1" flipV="1">
            <a:off x="2392478" y="4874737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2F00B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 flipH="1" flipV="1">
            <a:off x="6053055" y="4874737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2F00B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731519" y="280614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1EBC75-E483-278C-F6F7-A8929B7CEDEB}"/>
              </a:ext>
            </a:extLst>
          </p:cNvPr>
          <p:cNvGrpSpPr/>
          <p:nvPr/>
        </p:nvGrpSpPr>
        <p:grpSpPr>
          <a:xfrm>
            <a:off x="4430493" y="4336259"/>
            <a:ext cx="3303120" cy="1745124"/>
            <a:chOff x="4430493" y="4336259"/>
            <a:chExt cx="3303120" cy="1745124"/>
          </a:xfrm>
        </p:grpSpPr>
        <p:sp>
          <p:nvSpPr>
            <p:cNvPr id="7" name="Text 5"/>
            <p:cNvSpPr/>
            <p:nvPr/>
          </p:nvSpPr>
          <p:spPr>
            <a:xfrm>
              <a:off x="4624653" y="4526903"/>
              <a:ext cx="3108960" cy="1554480"/>
            </a:xfrm>
            <a:custGeom>
              <a:avLst/>
              <a:gdLst/>
              <a:ahLst/>
              <a:cxnLst/>
              <a:rect l="l" t="t" r="r" b="b"/>
              <a:pathLst>
                <a:path w="3108960" h="1554480">
                  <a:moveTo>
                    <a:pt x="0" y="155448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1554480"/>
                  </a:lnTo>
                  <a:lnTo>
                    <a:pt x="0" y="155448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D8CCFF"/>
              </a:solidFill>
            </a:ln>
          </p:spPr>
          <p:txBody>
            <a:bodyPr wrap="square" lIns="91440" tIns="457200" rIns="91440" bIns="0" rtlCol="0" anchor="t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Urbanist" pitchFamily="34" charset="0"/>
                  <a:ea typeface="Urbanist" pitchFamily="34" charset="-122"/>
                  <a:cs typeface="Urbanist" pitchFamily="34" charset="-120"/>
                </a:rPr>
                <a:t>Track growth in student and professional engagement as well number of projects started and closed</a:t>
              </a:r>
              <a:endParaRPr lang="en-US" sz="1600" dirty="0"/>
            </a:p>
            <a:p>
              <a:pPr marL="0" indent="0" algn="l">
                <a:lnSpc>
                  <a:spcPct val="110000"/>
                </a:lnSpc>
                <a:buNone/>
              </a:pPr>
              <a:endParaRPr lang="en-US" sz="16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4430493" y="4336259"/>
              <a:ext cx="3108960" cy="548640"/>
            </a:xfrm>
            <a:custGeom>
              <a:avLst/>
              <a:gdLst/>
              <a:ahLst/>
              <a:cxnLst/>
              <a:rect l="l" t="t" r="r" b="b"/>
              <a:pathLst>
                <a:path w="3108960" h="548640">
                  <a:moveTo>
                    <a:pt x="0" y="54864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548640"/>
                  </a:lnTo>
                  <a:lnTo>
                    <a:pt x="0" y="548640"/>
                  </a:lnTo>
                </a:path>
              </a:pathLst>
            </a:custGeom>
            <a:solidFill>
              <a:srgbClr val="0000FF"/>
            </a:solidFill>
            <a:ln/>
          </p:spPr>
          <p:txBody>
            <a:bodyPr wrap="square" lIns="182880" tIns="91440" rIns="182880" bIns="91440" rtlCol="0" anchor="ctr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Figtree"/>
                  <a:ea typeface="Urbanist Semibold" pitchFamily="34" charset="-122"/>
                  <a:cs typeface="Urbanist Semibold" pitchFamily="34" charset="-120"/>
                </a:rPr>
                <a:t>Performance Metrics</a:t>
              </a:r>
              <a:endParaRPr lang="en-US" b="1" dirty="0">
                <a:latin typeface="Figtree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3BF23A-CEA3-36A8-95C2-789999516930}"/>
              </a:ext>
            </a:extLst>
          </p:cNvPr>
          <p:cNvGrpSpPr/>
          <p:nvPr/>
        </p:nvGrpSpPr>
        <p:grpSpPr>
          <a:xfrm>
            <a:off x="769916" y="4336259"/>
            <a:ext cx="3310746" cy="1745124"/>
            <a:chOff x="769916" y="4336259"/>
            <a:chExt cx="3310746" cy="1745124"/>
          </a:xfrm>
        </p:grpSpPr>
        <p:sp>
          <p:nvSpPr>
            <p:cNvPr id="9" name="Text 7"/>
            <p:cNvSpPr/>
            <p:nvPr/>
          </p:nvSpPr>
          <p:spPr>
            <a:xfrm>
              <a:off x="971702" y="4526903"/>
              <a:ext cx="3108960" cy="1554480"/>
            </a:xfrm>
            <a:custGeom>
              <a:avLst/>
              <a:gdLst/>
              <a:ahLst/>
              <a:cxnLst/>
              <a:rect l="l" t="t" r="r" b="b"/>
              <a:pathLst>
                <a:path w="3108960" h="1554480">
                  <a:moveTo>
                    <a:pt x="0" y="155448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1554480"/>
                  </a:lnTo>
                  <a:lnTo>
                    <a:pt x="0" y="155448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D8CCFF"/>
              </a:solidFill>
            </a:ln>
          </p:spPr>
          <p:txBody>
            <a:bodyPr wrap="square" lIns="91440" tIns="457200" rIns="91440" bIns="0" rtlCol="0" anchor="t"/>
            <a:lstStyle/>
            <a:p>
              <a:pPr marL="0" indent="0" algn="l">
                <a:lnSpc>
                  <a:spcPct val="110000"/>
                </a:lnSpc>
                <a:buNone/>
              </a:pPr>
              <a:r>
                <a:rPr lang="en-US" sz="1600" dirty="0">
                  <a:solidFill>
                    <a:srgbClr val="000000"/>
                  </a:solidFill>
                  <a:latin typeface="Urbanist" pitchFamily="34" charset="0"/>
                  <a:ea typeface="Urbanist" pitchFamily="34" charset="-122"/>
                  <a:cs typeface="Urbanist" pitchFamily="34" charset="-120"/>
                </a:rPr>
                <a:t>Delivering field tested commercialization business plans.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769916" y="4336259"/>
              <a:ext cx="3108960" cy="548640"/>
            </a:xfrm>
            <a:custGeom>
              <a:avLst/>
              <a:gdLst/>
              <a:ahLst/>
              <a:cxnLst/>
              <a:rect l="l" t="t" r="r" b="b"/>
              <a:pathLst>
                <a:path w="3108960" h="548640">
                  <a:moveTo>
                    <a:pt x="0" y="54864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548640"/>
                  </a:lnTo>
                  <a:lnTo>
                    <a:pt x="0" y="548640"/>
                  </a:lnTo>
                </a:path>
              </a:pathLst>
            </a:custGeom>
            <a:solidFill>
              <a:srgbClr val="0000FF"/>
            </a:solidFill>
            <a:ln/>
          </p:spPr>
          <p:txBody>
            <a:bodyPr wrap="square" lIns="182880" tIns="91440" rIns="182880" bIns="91440" rtlCol="0" anchor="ctr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Figtree"/>
                  <a:ea typeface="Urbanist Semibold" pitchFamily="34" charset="-122"/>
                  <a:cs typeface="Urbanist Semibold" pitchFamily="34" charset="-120"/>
                </a:rPr>
                <a:t>Commercialization Opportunities</a:t>
              </a:r>
              <a:endParaRPr lang="en-US" b="1" dirty="0">
                <a:latin typeface="Figtree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E900B7-42E0-BE34-0A3F-BE67CA5685F6}"/>
              </a:ext>
            </a:extLst>
          </p:cNvPr>
          <p:cNvGrpSpPr/>
          <p:nvPr/>
        </p:nvGrpSpPr>
        <p:grpSpPr>
          <a:xfrm>
            <a:off x="8279296" y="2267663"/>
            <a:ext cx="3310746" cy="1745124"/>
            <a:chOff x="8023664" y="2267663"/>
            <a:chExt cx="3310746" cy="1745124"/>
          </a:xfrm>
        </p:grpSpPr>
        <p:sp>
          <p:nvSpPr>
            <p:cNvPr id="11" name="Text 9"/>
            <p:cNvSpPr/>
            <p:nvPr/>
          </p:nvSpPr>
          <p:spPr>
            <a:xfrm>
              <a:off x="8225450" y="2458307"/>
              <a:ext cx="3108960" cy="1554480"/>
            </a:xfrm>
            <a:custGeom>
              <a:avLst/>
              <a:gdLst/>
              <a:ahLst/>
              <a:cxnLst/>
              <a:rect l="l" t="t" r="r" b="b"/>
              <a:pathLst>
                <a:path w="3108960" h="1554480">
                  <a:moveTo>
                    <a:pt x="0" y="155448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1554480"/>
                  </a:lnTo>
                  <a:lnTo>
                    <a:pt x="0" y="155448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D8CCFF"/>
              </a:solidFill>
            </a:ln>
          </p:spPr>
          <p:txBody>
            <a:bodyPr wrap="square" lIns="91440" tIns="457200" rIns="91440" bIns="0" rtlCol="0" anchor="t"/>
            <a:lstStyle/>
            <a:p>
              <a:pPr marL="0" indent="0" algn="l">
                <a:lnSpc>
                  <a:spcPct val="110000"/>
                </a:lnSpc>
                <a:buNone/>
              </a:pPr>
              <a:r>
                <a:rPr lang="en-US" sz="1600" dirty="0">
                  <a:solidFill>
                    <a:srgbClr val="000000"/>
                  </a:solidFill>
                  <a:latin typeface="Urbanist" pitchFamily="34" charset="0"/>
                  <a:ea typeface="Urbanist" pitchFamily="34" charset="-122"/>
                  <a:cs typeface="Urbanist" pitchFamily="34" charset="-120"/>
                </a:rPr>
                <a:t>Multidisciplinary teams combine diverse expertise to create innovative solutions</a:t>
              </a:r>
              <a:endParaRPr lang="en-US" sz="16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8023664" y="2267663"/>
              <a:ext cx="3108960" cy="548640"/>
            </a:xfrm>
            <a:custGeom>
              <a:avLst/>
              <a:gdLst/>
              <a:ahLst/>
              <a:cxnLst/>
              <a:rect l="l" t="t" r="r" b="b"/>
              <a:pathLst>
                <a:path w="3108960" h="548640">
                  <a:moveTo>
                    <a:pt x="0" y="54864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548640"/>
                  </a:lnTo>
                  <a:lnTo>
                    <a:pt x="0" y="548640"/>
                  </a:lnTo>
                </a:path>
              </a:pathLst>
            </a:custGeom>
            <a:solidFill>
              <a:srgbClr val="0000FF"/>
            </a:solidFill>
            <a:ln/>
          </p:spPr>
          <p:txBody>
            <a:bodyPr wrap="square" lIns="182880" tIns="91440" rIns="182880" bIns="91440" rtlCol="0" anchor="ctr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Figtree"/>
                  <a:ea typeface="Urbanist Semibold" pitchFamily="34" charset="-122"/>
                  <a:cs typeface="Urbanist Semibold" pitchFamily="34" charset="-120"/>
                </a:rPr>
                <a:t>Innovative Solutions</a:t>
              </a:r>
              <a:endParaRPr lang="en-US" b="1" dirty="0">
                <a:latin typeface="Figtree"/>
              </a:endParaRPr>
            </a:p>
          </p:txBody>
        </p:sp>
      </p:grpSp>
      <p:sp>
        <p:nvSpPr>
          <p:cNvPr id="13" name="Text 11"/>
          <p:cNvSpPr/>
          <p:nvPr/>
        </p:nvSpPr>
        <p:spPr>
          <a:xfrm>
            <a:off x="4591972" y="2458307"/>
            <a:ext cx="3556797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noFill/>
          <a:ln w="9525">
            <a:solidFill>
              <a:srgbClr val="D8CCFF"/>
            </a:solidFill>
          </a:ln>
        </p:spPr>
        <p:txBody>
          <a:bodyPr wrap="square" lIns="91440" tIns="457200" rIns="91440" bIns="0" rtlCol="0" anchor="t"/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Connects Technical and business leaders with global graduate talent to enhance practical skills and career opportunities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385700" y="2267663"/>
            <a:ext cx="3302919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5486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548640"/>
                </a:lnTo>
                <a:lnTo>
                  <a:pt x="0" y="54864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Talent Development</a:t>
            </a:r>
            <a:endParaRPr lang="en-US" b="1" dirty="0">
              <a:latin typeface="Figtree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latin typeface="Urbanist" pitchFamily="34" charset="0"/>
                <a:ea typeface="Urbanist" pitchFamily="34" charset="-122"/>
                <a:cs typeface="Urbanist" pitchFamily="34" charset="-120"/>
              </a:rPr>
              <a:t>Unlocking the Future of Innovation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767171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29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731520" y="638151"/>
            <a:ext cx="10820400" cy="884627"/>
          </a:xfrm>
          <a:custGeom>
            <a:avLst/>
            <a:gdLst/>
            <a:ahLst/>
            <a:cxnLst/>
            <a:rect l="l" t="t" r="r" b="b"/>
            <a:pathLst>
              <a:path w="10820400" h="884627">
                <a:moveTo>
                  <a:pt x="0" y="884627"/>
                </a:moveTo>
                <a:lnTo>
                  <a:pt x="0" y="0"/>
                </a:lnTo>
                <a:lnTo>
                  <a:pt x="10820400" y="0"/>
                </a:lnTo>
                <a:lnTo>
                  <a:pt x="1082040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Summary of TeraOpenScience's Impact</a:t>
            </a:r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Figtree"/>
                <a:ea typeface="Urbanist Semibold" pitchFamily="34" charset="-122"/>
              </a:rPr>
              <a:t>				</a:t>
            </a:r>
            <a:r>
              <a:rPr lang="en-US" sz="3600" dirty="0">
                <a:solidFill>
                  <a:srgbClr val="000000"/>
                </a:solidFill>
                <a:latin typeface="Figtree"/>
                <a:ea typeface="Urbanist Semibold" pitchFamily="34" charset="-122"/>
              </a:rPr>
              <a:t> A (Win/Win/Win) x2 Model</a:t>
            </a:r>
            <a:endParaRPr lang="en-US" sz="3600" dirty="0">
              <a:latin typeface="Figtree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475FAF-A574-CC3F-CD26-F2188695AC32}"/>
              </a:ext>
            </a:extLst>
          </p:cNvPr>
          <p:cNvGrpSpPr/>
          <p:nvPr/>
        </p:nvGrpSpPr>
        <p:grpSpPr>
          <a:xfrm>
            <a:off x="8290856" y="4358027"/>
            <a:ext cx="3303120" cy="1745124"/>
            <a:chOff x="8035224" y="4358027"/>
            <a:chExt cx="3303120" cy="1745124"/>
          </a:xfrm>
        </p:grpSpPr>
        <p:sp>
          <p:nvSpPr>
            <p:cNvPr id="23" name="Text 5">
              <a:extLst>
                <a:ext uri="{FF2B5EF4-FFF2-40B4-BE49-F238E27FC236}">
                  <a16:creationId xmlns:a16="http://schemas.microsoft.com/office/drawing/2014/main" id="{BE3661C6-A474-3DEC-2CDC-664AE0A2B4F2}"/>
                </a:ext>
              </a:extLst>
            </p:cNvPr>
            <p:cNvSpPr/>
            <p:nvPr/>
          </p:nvSpPr>
          <p:spPr>
            <a:xfrm>
              <a:off x="8229384" y="4548671"/>
              <a:ext cx="3108960" cy="1554480"/>
            </a:xfrm>
            <a:custGeom>
              <a:avLst/>
              <a:gdLst/>
              <a:ahLst/>
              <a:cxnLst/>
              <a:rect l="l" t="t" r="r" b="b"/>
              <a:pathLst>
                <a:path w="3108960" h="1554480">
                  <a:moveTo>
                    <a:pt x="0" y="155448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1554480"/>
                  </a:lnTo>
                  <a:lnTo>
                    <a:pt x="0" y="155448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D8CCFF"/>
              </a:solidFill>
            </a:ln>
          </p:spPr>
          <p:txBody>
            <a:bodyPr wrap="square" lIns="91440" tIns="457200" rIns="91440" bIns="0" rtlCol="0" anchor="t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The initiative aims for a valuation of $50 million in Year 4 based on projected EBITDA</a:t>
              </a:r>
              <a:endParaRPr lang="en-US" sz="1600" dirty="0"/>
            </a:p>
            <a:p>
              <a:pPr marL="0" indent="0" algn="l">
                <a:lnSpc>
                  <a:spcPct val="110000"/>
                </a:lnSpc>
                <a:buNone/>
              </a:pPr>
              <a:endParaRPr lang="en-US" sz="1600" dirty="0"/>
            </a:p>
          </p:txBody>
        </p:sp>
        <p:sp>
          <p:nvSpPr>
            <p:cNvPr id="24" name="Text 6">
              <a:extLst>
                <a:ext uri="{FF2B5EF4-FFF2-40B4-BE49-F238E27FC236}">
                  <a16:creationId xmlns:a16="http://schemas.microsoft.com/office/drawing/2014/main" id="{68361409-11E8-4637-ECB8-88393FA567E8}"/>
                </a:ext>
              </a:extLst>
            </p:cNvPr>
            <p:cNvSpPr/>
            <p:nvPr/>
          </p:nvSpPr>
          <p:spPr>
            <a:xfrm>
              <a:off x="8035224" y="4358027"/>
              <a:ext cx="3108960" cy="548640"/>
            </a:xfrm>
            <a:custGeom>
              <a:avLst/>
              <a:gdLst/>
              <a:ahLst/>
              <a:cxnLst/>
              <a:rect l="l" t="t" r="r" b="b"/>
              <a:pathLst>
                <a:path w="3108960" h="548640">
                  <a:moveTo>
                    <a:pt x="0" y="548640"/>
                  </a:moveTo>
                  <a:lnTo>
                    <a:pt x="0" y="0"/>
                  </a:lnTo>
                  <a:lnTo>
                    <a:pt x="3108960" y="0"/>
                  </a:lnTo>
                  <a:lnTo>
                    <a:pt x="3108960" y="548640"/>
                  </a:lnTo>
                  <a:lnTo>
                    <a:pt x="0" y="548640"/>
                  </a:lnTo>
                </a:path>
              </a:pathLst>
            </a:custGeom>
            <a:solidFill>
              <a:srgbClr val="0000FF"/>
            </a:solidFill>
            <a:ln/>
          </p:spPr>
          <p:txBody>
            <a:bodyPr wrap="square" lIns="182880" tIns="91440" rIns="182880" bIns="91440" rtlCol="0" anchor="ctr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Figtree"/>
                  <a:ea typeface="Urbanist Semibold" pitchFamily="34" charset="-122"/>
                  <a:cs typeface="Urbanist Semibold" pitchFamily="34" charset="-120"/>
                </a:rPr>
                <a:t>Exit Strategy</a:t>
              </a:r>
              <a:endParaRPr lang="en-US" b="1" dirty="0">
                <a:latin typeface="Figtree"/>
              </a:endParaRPr>
            </a:p>
          </p:txBody>
        </p:sp>
      </p:grpSp>
      <p:pic>
        <p:nvPicPr>
          <p:cNvPr id="25" name="Picture 24" descr="A gold coin with a person and text&#10;&#10;AI-generated content may be incorrect.">
            <a:extLst>
              <a:ext uri="{FF2B5EF4-FFF2-40B4-BE49-F238E27FC236}">
                <a16:creationId xmlns:a16="http://schemas.microsoft.com/office/drawing/2014/main" id="{7CCD18A0-5520-9188-0E90-DE358177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369" y="15257"/>
            <a:ext cx="1874969" cy="21165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D76978-6628-BC4B-6CE4-A9F49184D370}"/>
              </a:ext>
            </a:extLst>
          </p:cNvPr>
          <p:cNvSpPr txBox="1"/>
          <p:nvPr/>
        </p:nvSpPr>
        <p:spPr>
          <a:xfrm>
            <a:off x="3048778" y="6286116"/>
            <a:ext cx="6097554" cy="36933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All Contributors Can Earn </a:t>
            </a:r>
            <a:r>
              <a:rPr lang="en-US" sz="1800" b="1" dirty="0" err="1">
                <a:solidFill>
                  <a:schemeClr val="bg1"/>
                </a:solidFill>
                <a:highlight>
                  <a:srgbClr val="0000FF"/>
                </a:highlight>
              </a:rPr>
              <a:t>ScienceCoins</a:t>
            </a:r>
            <a:endParaRPr lang="en-US" sz="18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FE4B66D5-CAB7-4033-37E0-45A1916B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11">
            <a:extLst>
              <a:ext uri="{FF2B5EF4-FFF2-40B4-BE49-F238E27FC236}">
                <a16:creationId xmlns:a16="http://schemas.microsoft.com/office/drawing/2014/main" id="{782585AE-0D72-43B0-01A7-B2F6492180B6}"/>
              </a:ext>
            </a:extLst>
          </p:cNvPr>
          <p:cNvSpPr/>
          <p:nvPr/>
        </p:nvSpPr>
        <p:spPr>
          <a:xfrm>
            <a:off x="946831" y="2463227"/>
            <a:ext cx="3096401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solidFill>
            <a:srgbClr val="FFFFFF"/>
          </a:solidFill>
          <a:ln w="9525">
            <a:solidFill>
              <a:srgbClr val="D8CCFF"/>
            </a:solidFill>
          </a:ln>
        </p:spPr>
        <p:txBody>
          <a:bodyPr wrap="square" lIns="91440" tIns="457200" rIns="91440" bIns="0" rtlCol="0" anchor="t"/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Connecting students with industry professionals. Bridging the gap between academic knowledge and practical expertise.</a:t>
            </a:r>
            <a:endParaRPr lang="en-US" sz="1600" dirty="0"/>
          </a:p>
        </p:txBody>
      </p:sp>
      <p:sp>
        <p:nvSpPr>
          <p:cNvPr id="39" name="Text 14"/>
          <p:cNvSpPr/>
          <p:nvPr/>
        </p:nvSpPr>
        <p:spPr>
          <a:xfrm>
            <a:off x="732486" y="2267663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5486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548640"/>
                </a:lnTo>
                <a:lnTo>
                  <a:pt x="0" y="54864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Global Collaboration</a:t>
            </a:r>
            <a:endParaRPr lang="en-US" b="1" dirty="0">
              <a:latin typeface="Figtree"/>
            </a:endParaRPr>
          </a:p>
        </p:txBody>
      </p:sp>
      <p:sp>
        <p:nvSpPr>
          <p:cNvPr id="41" name="Text 0">
            <a:extLst>
              <a:ext uri="{FF2B5EF4-FFF2-40B4-BE49-F238E27FC236}">
                <a16:creationId xmlns:a16="http://schemas.microsoft.com/office/drawing/2014/main" id="{31C27F13-CD01-C44B-4045-9FEF3160A210}"/>
              </a:ext>
            </a:extLst>
          </p:cNvPr>
          <p:cNvSpPr/>
          <p:nvPr/>
        </p:nvSpPr>
        <p:spPr>
          <a:xfrm flipH="1" flipV="1">
            <a:off x="4428978" y="4885667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2" name="Text 1">
            <a:extLst>
              <a:ext uri="{FF2B5EF4-FFF2-40B4-BE49-F238E27FC236}">
                <a16:creationId xmlns:a16="http://schemas.microsoft.com/office/drawing/2014/main" id="{DC44C010-E151-D802-7E7C-186E3F5D1231}"/>
              </a:ext>
            </a:extLst>
          </p:cNvPr>
          <p:cNvSpPr/>
          <p:nvPr/>
        </p:nvSpPr>
        <p:spPr>
          <a:xfrm flipH="1" flipV="1">
            <a:off x="8312746" y="49053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3" name="Text 4">
            <a:extLst>
              <a:ext uri="{FF2B5EF4-FFF2-40B4-BE49-F238E27FC236}">
                <a16:creationId xmlns:a16="http://schemas.microsoft.com/office/drawing/2014/main" id="{9E57334B-8FA5-30F0-C8F8-9916BB5A24FA}"/>
              </a:ext>
            </a:extLst>
          </p:cNvPr>
          <p:cNvSpPr/>
          <p:nvPr/>
        </p:nvSpPr>
        <p:spPr>
          <a:xfrm flipH="1" flipV="1">
            <a:off x="765931" y="4885667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3333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75373" y="0"/>
            <a:ext cx="1416628" cy="6858000"/>
          </a:xfrm>
          <a:custGeom>
            <a:avLst/>
            <a:gdLst/>
            <a:ahLst/>
            <a:cxnLst/>
            <a:rect l="l" t="t" r="r" b="b"/>
            <a:pathLst>
              <a:path w="1416628" h="6858000">
                <a:moveTo>
                  <a:pt x="0" y="6858000"/>
                </a:moveTo>
                <a:lnTo>
                  <a:pt x="0" y="0"/>
                </a:lnTo>
                <a:lnTo>
                  <a:pt x="1416628" y="0"/>
                </a:lnTo>
                <a:lnTo>
                  <a:pt x="1416628" y="6858000"/>
                </a:lnTo>
                <a:lnTo>
                  <a:pt x="0" y="6858000"/>
                </a:lnTo>
              </a:path>
            </a:pathLst>
          </a:custGeom>
          <a:solidFill>
            <a:srgbClr val="23B6DD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0000CC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808080"/>
                </a:solidFill>
                <a:latin typeface="Urbanist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>
              <a:latin typeface="Urbanist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21" name="Text 1"/>
          <p:cNvSpPr/>
          <p:nvPr/>
        </p:nvSpPr>
        <p:spPr>
          <a:xfrm>
            <a:off x="8559334" y="1"/>
            <a:ext cx="3632666" cy="6858000"/>
          </a:xfrm>
          <a:custGeom>
            <a:avLst/>
            <a:gdLst/>
            <a:ahLst/>
            <a:cxnLst/>
            <a:rect l="l" t="t" r="r" b="b"/>
            <a:pathLst>
              <a:path w="3632666" h="6858000">
                <a:moveTo>
                  <a:pt x="0" y="6858000"/>
                </a:moveTo>
                <a:lnTo>
                  <a:pt x="0" y="0"/>
                </a:lnTo>
                <a:lnTo>
                  <a:pt x="3632666" y="0"/>
                </a:lnTo>
                <a:lnTo>
                  <a:pt x="3632666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l="32350" r="3235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773D5DB-25A0-DDEA-F2BB-02ECE599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732DC6-9E0F-22D6-6283-E61BA94F757D}"/>
              </a:ext>
            </a:extLst>
          </p:cNvPr>
          <p:cNvGrpSpPr/>
          <p:nvPr/>
        </p:nvGrpSpPr>
        <p:grpSpPr>
          <a:xfrm>
            <a:off x="539772" y="698500"/>
            <a:ext cx="7381728" cy="5937249"/>
            <a:chOff x="539772" y="698500"/>
            <a:chExt cx="7381728" cy="5937249"/>
          </a:xfrm>
        </p:grpSpPr>
        <p:sp>
          <p:nvSpPr>
            <p:cNvPr id="4" name="Text 2"/>
            <p:cNvSpPr/>
            <p:nvPr/>
          </p:nvSpPr>
          <p:spPr>
            <a:xfrm>
              <a:off x="600700" y="1710319"/>
              <a:ext cx="7162806" cy="1945396"/>
            </a:xfrm>
            <a:custGeom>
              <a:avLst/>
              <a:gdLst/>
              <a:ahLst/>
              <a:cxnLst/>
              <a:rect l="l" t="t" r="r" b="b"/>
              <a:pathLst>
                <a:path w="3566160" h="914400">
                  <a:moveTo>
                    <a:pt x="0" y="914400"/>
                  </a:moveTo>
                  <a:lnTo>
                    <a:pt x="0" y="0"/>
                  </a:lnTo>
                  <a:lnTo>
                    <a:pt x="3566160" y="0"/>
                  </a:lnTo>
                  <a:lnTo>
                    <a:pt x="3566160" y="914400"/>
                  </a:lnTo>
                  <a:lnTo>
                    <a:pt x="0" y="91440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285750" indent="-285750" algn="l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/>
                  <a:ea typeface="Figtree" pitchFamily="34" charset="-122"/>
                  <a:cs typeface="Figtree" pitchFamily="34" charset="-120"/>
                </a:rPr>
                <a:t>The leadership team consists of 4 seasoned executives with complimentary and extensive industry experience who are stakeholders in the company.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/>
                  <a:ea typeface="Figtree" pitchFamily="34" charset="-122"/>
                </a:rPr>
                <a:t>Leadership, Financial, Technical, Marketing, Commercialization and Operational expertise</a:t>
              </a:r>
              <a:endParaRPr lang="en-US" sz="1600" dirty="0">
                <a:latin typeface="Figtree"/>
              </a:endParaRPr>
            </a:p>
            <a:p>
              <a:pPr marL="285750" indent="-285750" algn="l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/>
                  <a:ea typeface="Figtree" pitchFamily="34" charset="-122"/>
                  <a:cs typeface="Figtree" pitchFamily="34" charset="-120"/>
                </a:rPr>
                <a:t>They drive TeraOpenScience's mission through strategic decision-making and oversight.</a:t>
              </a:r>
              <a:endParaRPr lang="en-US" sz="1600" dirty="0">
                <a:latin typeface="Figtree"/>
              </a:endParaRPr>
            </a:p>
          </p:txBody>
        </p:sp>
        <p:sp>
          <p:nvSpPr>
            <p:cNvPr id="5" name="Text 3"/>
            <p:cNvSpPr/>
            <p:nvPr/>
          </p:nvSpPr>
          <p:spPr>
            <a:xfrm>
              <a:off x="600700" y="1364083"/>
              <a:ext cx="3566160" cy="365760"/>
            </a:xfrm>
            <a:custGeom>
              <a:avLst/>
              <a:gdLst/>
              <a:ahLst/>
              <a:cxnLst/>
              <a:rect l="l" t="t" r="r" b="b"/>
              <a:pathLst>
                <a:path w="3566160" h="365760">
                  <a:moveTo>
                    <a:pt x="0" y="365760"/>
                  </a:moveTo>
                  <a:lnTo>
                    <a:pt x="0" y="0"/>
                  </a:lnTo>
                  <a:lnTo>
                    <a:pt x="3566160" y="0"/>
                  </a:lnTo>
                  <a:lnTo>
                    <a:pt x="3566160" y="365760"/>
                  </a:lnTo>
                  <a:lnTo>
                    <a:pt x="0" y="36576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Executive Leadership</a:t>
              </a:r>
              <a:endParaRPr lang="en-US" b="1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539772" y="4084924"/>
              <a:ext cx="7381728" cy="2550825"/>
            </a:xfrm>
            <a:custGeom>
              <a:avLst/>
              <a:gdLst/>
              <a:ahLst/>
              <a:cxnLst/>
              <a:rect l="l" t="t" r="r" b="b"/>
              <a:pathLst>
                <a:path w="3566160" h="914400">
                  <a:moveTo>
                    <a:pt x="0" y="914400"/>
                  </a:moveTo>
                  <a:lnTo>
                    <a:pt x="0" y="0"/>
                  </a:lnTo>
                  <a:lnTo>
                    <a:pt x="3566160" y="0"/>
                  </a:lnTo>
                  <a:lnTo>
                    <a:pt x="3566160" y="914400"/>
                  </a:lnTo>
                  <a:lnTo>
                    <a:pt x="0" y="91440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285750" indent="-285750" algn="l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Leverage the leadership team’s experience from start to finish in innovation and commercialization to build the foundation of the platform.  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In Year 1, 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We will hire one fulltime young scientist and one full time young marketeer who will bring a fresh perspective and innovative ideas.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We will engage an independent IT consultant.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</a:rPr>
                <a:t>Engage third party social media Influencers to bring students and professional onto the platform.</a:t>
              </a:r>
              <a:endParaRPr lang="en-US" sz="16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539772" y="3687440"/>
              <a:ext cx="3566160" cy="365760"/>
            </a:xfrm>
            <a:custGeom>
              <a:avLst/>
              <a:gdLst/>
              <a:ahLst/>
              <a:cxnLst/>
              <a:rect l="l" t="t" r="r" b="b"/>
              <a:pathLst>
                <a:path w="3566160" h="365760">
                  <a:moveTo>
                    <a:pt x="0" y="365760"/>
                  </a:moveTo>
                  <a:lnTo>
                    <a:pt x="0" y="0"/>
                  </a:lnTo>
                  <a:lnTo>
                    <a:pt x="3566160" y="0"/>
                  </a:lnTo>
                  <a:lnTo>
                    <a:pt x="3566160" y="365760"/>
                  </a:lnTo>
                  <a:lnTo>
                    <a:pt x="0" y="36576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Operational Execution</a:t>
              </a:r>
              <a:endParaRPr lang="en-US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0CEA06-D5DD-4182-6520-AC5B1A644AAA}"/>
                </a:ext>
              </a:extLst>
            </p:cNvPr>
            <p:cNvSpPr/>
            <p:nvPr/>
          </p:nvSpPr>
          <p:spPr>
            <a:xfrm>
              <a:off x="641350" y="698500"/>
              <a:ext cx="5118100" cy="47625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Leadership and Operational Execution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12AC-7C52-A598-7C65-B0320630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14">
            <a:extLst>
              <a:ext uri="{FF2B5EF4-FFF2-40B4-BE49-F238E27FC236}">
                <a16:creationId xmlns:a16="http://schemas.microsoft.com/office/drawing/2014/main" id="{97812B2F-2C91-DF72-854A-9A3C946B2F09}"/>
              </a:ext>
            </a:extLst>
          </p:cNvPr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0000CC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A1FDE1EA-52B2-62AF-616F-47564B59F62C}"/>
              </a:ext>
            </a:extLst>
          </p:cNvPr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808080"/>
                </a:solidFill>
                <a:latin typeface="Urbanist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>
              <a:latin typeface="Urbanist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ADA98A96-9531-754C-87E2-95D97512DB4C}"/>
              </a:ext>
            </a:extLst>
          </p:cNvPr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350A6745-E2A0-E817-87A2-DB1242D7ABB6}"/>
              </a:ext>
            </a:extLst>
          </p:cNvPr>
          <p:cNvSpPr/>
          <p:nvPr/>
        </p:nvSpPr>
        <p:spPr>
          <a:xfrm>
            <a:off x="703069" y="646897"/>
            <a:ext cx="3853165" cy="605450"/>
          </a:xfrm>
          <a:custGeom>
            <a:avLst/>
            <a:gdLst/>
            <a:ahLst/>
            <a:cxnLst/>
            <a:rect l="l" t="t" r="r" b="b"/>
            <a:pathLst>
              <a:path w="7480067" h="884627">
                <a:moveTo>
                  <a:pt x="0" y="884627"/>
                </a:moveTo>
                <a:lnTo>
                  <a:pt x="0" y="0"/>
                </a:lnTo>
                <a:lnTo>
                  <a:pt x="7480067" y="0"/>
                </a:lnTo>
                <a:lnTo>
                  <a:pt x="7480067" y="884627"/>
                </a:lnTo>
                <a:lnTo>
                  <a:pt x="0" y="884627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The Executive Team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rofile photo of Jerome Hamilton">
            <a:extLst>
              <a:ext uri="{FF2B5EF4-FFF2-40B4-BE49-F238E27FC236}">
                <a16:creationId xmlns:a16="http://schemas.microsoft.com/office/drawing/2014/main" id="{5E10BCD7-CDBD-0F26-85EE-13846801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9" y="1527889"/>
            <a:ext cx="2376442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58A33-A138-30B2-5CE3-EDE3B4152A44}"/>
              </a:ext>
            </a:extLst>
          </p:cNvPr>
          <p:cNvSpPr txBox="1"/>
          <p:nvPr/>
        </p:nvSpPr>
        <p:spPr>
          <a:xfrm>
            <a:off x="3297601" y="2040087"/>
            <a:ext cx="4380217" cy="1600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-apple-system"/>
              </a:rPr>
              <a:t>From producing products for General Motors &amp; Ford, to medical device manufacturing, my experience is thorough. Currently a Chief Operating Officer and prolific board member and co-founder of Brown Venture Group. Co-author of the book, “Make Your Business a Lean Business”[ISBN 9781439829998].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D9F96-714D-E849-A61E-E7AA4FDDFC75}"/>
              </a:ext>
            </a:extLst>
          </p:cNvPr>
          <p:cNvSpPr txBox="1"/>
          <p:nvPr/>
        </p:nvSpPr>
        <p:spPr>
          <a:xfrm>
            <a:off x="3303127" y="4565683"/>
            <a:ext cx="4958004" cy="1600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-apple-system"/>
              </a:rPr>
              <a:t>Experienced and results-oriented Global Business Executive. From Vision to Execution. Customer focus.</a:t>
            </a:r>
            <a:br>
              <a:rPr lang="en-US" sz="1400" dirty="0"/>
            </a:br>
            <a:r>
              <a:rPr lang="en-US" sz="1400" b="0" i="0" dirty="0">
                <a:effectLst/>
                <a:latin typeface="-apple-system"/>
              </a:rPr>
              <a:t>Proven track record of creating value, even during difficult times, through innovation, M&amp;A and profitable organic growth. </a:t>
            </a:r>
            <a:br>
              <a:rPr lang="en-US" sz="1400" dirty="0"/>
            </a:br>
            <a:r>
              <a:rPr lang="en-US" sz="1400" b="0" i="0" dirty="0">
                <a:effectLst/>
                <a:latin typeface="-apple-system"/>
              </a:rPr>
              <a:t>Broad experience in Europe, the USA and worldwide.</a:t>
            </a:r>
            <a:br>
              <a:rPr lang="en-US" sz="1400" dirty="0"/>
            </a:br>
            <a:r>
              <a:rPr lang="en-US" sz="1400" dirty="0"/>
              <a:t>C</a:t>
            </a:r>
            <a:r>
              <a:rPr lang="en-US" sz="1400" b="0" i="0" dirty="0">
                <a:effectLst/>
                <a:latin typeface="-apple-system"/>
              </a:rPr>
              <a:t>harismatic leadership style. </a:t>
            </a:r>
            <a:r>
              <a:rPr lang="en-US" sz="1400" b="0" i="0">
                <a:effectLst/>
                <a:latin typeface="-apple-system"/>
              </a:rPr>
              <a:t>Empowering, </a:t>
            </a:r>
            <a:r>
              <a:rPr lang="en-US" sz="1400" b="0" i="0" dirty="0">
                <a:effectLst/>
                <a:latin typeface="-apple-system"/>
              </a:rPr>
              <a:t>yet holding people accountable.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ADECF-CE5D-AE2B-7C48-BB5BD8E6458E}"/>
              </a:ext>
            </a:extLst>
          </p:cNvPr>
          <p:cNvSpPr txBox="1"/>
          <p:nvPr/>
        </p:nvSpPr>
        <p:spPr>
          <a:xfrm>
            <a:off x="4038249" y="1571282"/>
            <a:ext cx="2324781" cy="369332"/>
          </a:xfrm>
          <a:prstGeom prst="rect">
            <a:avLst/>
          </a:prstGeom>
          <a:solidFill>
            <a:srgbClr val="0000FF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COO: Jerome Hamilton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FECC9-C346-44B3-11F7-6A1198651ACF}"/>
              </a:ext>
            </a:extLst>
          </p:cNvPr>
          <p:cNvSpPr txBox="1"/>
          <p:nvPr/>
        </p:nvSpPr>
        <p:spPr>
          <a:xfrm>
            <a:off x="4050319" y="4080071"/>
            <a:ext cx="2341035" cy="369332"/>
          </a:xfrm>
          <a:prstGeom prst="rect">
            <a:avLst/>
          </a:prstGeom>
          <a:solidFill>
            <a:srgbClr val="0000FF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CEO: Patrick Deconinck</a:t>
            </a:r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2E5CF36-1498-FCF2-60ED-240E5EDD3914}"/>
              </a:ext>
            </a:extLst>
          </p:cNvPr>
          <p:cNvSpPr/>
          <p:nvPr/>
        </p:nvSpPr>
        <p:spPr>
          <a:xfrm>
            <a:off x="8526521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36576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4"/>
            <a:srcRect l="23333" r="23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D75EE5C-AFE2-474C-8AAD-53698EA8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801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485E8C50-7C5F-4846-B9BD-86E14AAD6AB3" descr="IMG_2586.JPG">
            <a:extLst>
              <a:ext uri="{FF2B5EF4-FFF2-40B4-BE49-F238E27FC236}">
                <a16:creationId xmlns:a16="http://schemas.microsoft.com/office/drawing/2014/main" id="{72C901BF-3CB7-7926-7FFC-E24B48EB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7" y="4561020"/>
            <a:ext cx="2722671" cy="16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8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E231-E69D-D66C-A7AF-29B9BD2A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3577C3-5F06-3AB0-8ECE-8F13E1537582}"/>
              </a:ext>
            </a:extLst>
          </p:cNvPr>
          <p:cNvSpPr/>
          <p:nvPr/>
        </p:nvSpPr>
        <p:spPr>
          <a:xfrm>
            <a:off x="0" y="-26248"/>
            <a:ext cx="12011524" cy="367544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BBEF0A8-FD8C-9BFC-709E-2AC6C590602F}"/>
              </a:ext>
            </a:extLst>
          </p:cNvPr>
          <p:cNvSpPr/>
          <p:nvPr/>
        </p:nvSpPr>
        <p:spPr>
          <a:xfrm>
            <a:off x="-180458" y="1919034"/>
            <a:ext cx="8714858" cy="2168954"/>
          </a:xfrm>
          <a:custGeom>
            <a:avLst/>
            <a:gdLst/>
            <a:ahLst/>
            <a:cxnLst/>
            <a:rect l="l" t="t" r="r" b="b"/>
            <a:pathLst>
              <a:path w="7182196" h="2658968">
                <a:moveTo>
                  <a:pt x="0" y="2658968"/>
                </a:moveTo>
                <a:lnTo>
                  <a:pt x="0" y="0"/>
                </a:lnTo>
                <a:lnTo>
                  <a:pt x="7182196" y="0"/>
                </a:lnTo>
                <a:lnTo>
                  <a:pt x="7182196" y="2658968"/>
                </a:lnTo>
                <a:lnTo>
                  <a:pt x="0" y="2658968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90000"/>
              </a:lnSpc>
              <a:buNone/>
            </a:pPr>
            <a:endParaRPr lang="en-US" sz="4400" b="1" dirty="0">
              <a:solidFill>
                <a:srgbClr val="FFFFFF"/>
              </a:solidFill>
              <a:latin typeface="Urbanist Semibold" pitchFamily="34" charset="0"/>
              <a:ea typeface="Urbanist Semibold" pitchFamily="34" charset="-122"/>
              <a:cs typeface="Urbanist Semibold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Urbanist Semibold" pitchFamily="34" charset="0"/>
                <a:ea typeface="Urbanist Semibold" pitchFamily="34" charset="-122"/>
                <a:cs typeface="Urbanist Semibold" pitchFamily="34" charset="-120"/>
              </a:rPr>
              <a:t> 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026AD3D-1CF3-980E-9D49-A3023E7FC619}"/>
              </a:ext>
            </a:extLst>
          </p:cNvPr>
          <p:cNvSpPr/>
          <p:nvPr/>
        </p:nvSpPr>
        <p:spPr>
          <a:xfrm>
            <a:off x="-1" y="3683833"/>
            <a:ext cx="8534401" cy="2901636"/>
          </a:xfrm>
          <a:custGeom>
            <a:avLst/>
            <a:gdLst/>
            <a:ahLst/>
            <a:cxnLst/>
            <a:rect l="l" t="t" r="r" b="b"/>
            <a:pathLst>
              <a:path w="7182195" h="1027077">
                <a:moveTo>
                  <a:pt x="0" y="1027077"/>
                </a:moveTo>
                <a:lnTo>
                  <a:pt x="0" y="0"/>
                </a:lnTo>
                <a:lnTo>
                  <a:pt x="7182195" y="0"/>
                </a:lnTo>
                <a:lnTo>
                  <a:pt x="7182195" y="1027077"/>
                </a:lnTo>
                <a:lnTo>
                  <a:pt x="0" y="102707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   Contact us</a:t>
            </a:r>
            <a:endParaRPr lang="en-US" sz="1800" dirty="0">
              <a:solidFill>
                <a:srgbClr val="000000"/>
              </a:solidFill>
              <a:latin typeface="Urbanist" pitchFamily="34" charset="0"/>
              <a:ea typeface="Urbanist" pitchFamily="34" charset="-122"/>
            </a:endParaRP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TeraOpenScience</a:t>
            </a:r>
            <a:r>
              <a:rPr lang="en-US" sz="1800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 LLC aka TOS-WW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President/CEO: Patrick Deconinck    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1213 Tamberwood Trail Woodbury, MN 55125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hlinkClick r:id="rId3"/>
              </a:rPr>
              <a:t>www.tos-ww.com</a:t>
            </a:r>
            <a:endParaRPr lang="en-US" dirty="0">
              <a:solidFill>
                <a:srgbClr val="000000"/>
              </a:solidFill>
              <a:latin typeface="Urbanist" pitchFamily="34" charset="0"/>
              <a:ea typeface="Urbanist" pitchFamily="34" charset="-122"/>
            </a:endParaRP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hlinkClick r:id="rId4"/>
              </a:rPr>
              <a:t>Patrick@tos-ww.com</a:t>
            </a:r>
            <a:endParaRPr lang="en-US" dirty="0">
              <a:solidFill>
                <a:srgbClr val="000000"/>
              </a:solidFill>
              <a:latin typeface="Urbanist" pitchFamily="34" charset="0"/>
              <a:ea typeface="Urbanist" pitchFamily="34" charset="-122"/>
            </a:endParaRP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</a:rPr>
              <a:t>651.253.7873</a:t>
            </a:r>
            <a:endParaRPr lang="en-US" dirty="0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0BBCDDA5-0A29-E35D-A7AE-6FB27E02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30" y="272531"/>
            <a:ext cx="2021321" cy="20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A1E36D8F-1C8D-6FF6-72F5-8A8324732473}"/>
              </a:ext>
            </a:extLst>
          </p:cNvPr>
          <p:cNvSpPr/>
          <p:nvPr/>
        </p:nvSpPr>
        <p:spPr>
          <a:xfrm>
            <a:off x="853440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36576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6"/>
            <a:srcRect l="23333" r="23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C0C6D-8A04-D791-C355-224BFF5EA71F}"/>
              </a:ext>
            </a:extLst>
          </p:cNvPr>
          <p:cNvSpPr txBox="1"/>
          <p:nvPr/>
        </p:nvSpPr>
        <p:spPr>
          <a:xfrm>
            <a:off x="471189" y="2445277"/>
            <a:ext cx="7270108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</a:rPr>
              <a:t>“</a:t>
            </a:r>
            <a:r>
              <a:rPr lang="en-US" sz="4400" b="1" dirty="0" err="1">
                <a:solidFill>
                  <a:schemeClr val="bg1"/>
                </a:solidFill>
              </a:rPr>
              <a:t>TeraOpenScience</a:t>
            </a:r>
            <a:r>
              <a:rPr lang="en-US" sz="4400" b="1" dirty="0">
                <a:solidFill>
                  <a:schemeClr val="bg1"/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</a:rPr>
              <a:t>Unlocking the Future of Innovation</a:t>
            </a:r>
          </a:p>
        </p:txBody>
      </p:sp>
      <p:pic>
        <p:nvPicPr>
          <p:cNvPr id="1025" name="Picture 4" descr="Title: LinkedIn - Description: image of LinkedIn icon">
            <a:hlinkClick r:id="rId7"/>
            <a:extLst>
              <a:ext uri="{FF2B5EF4-FFF2-40B4-BE49-F238E27FC236}">
                <a16:creationId xmlns:a16="http://schemas.microsoft.com/office/drawing/2014/main" id="{366B30E5-62A5-0912-5AC1-46E0D3F2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22" y="4513026"/>
            <a:ext cx="334275" cy="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6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484582"/>
            <a:ext cx="12192000" cy="4373418"/>
          </a:xfrm>
          <a:custGeom>
            <a:avLst/>
            <a:gdLst/>
            <a:ahLst/>
            <a:cxnLst/>
            <a:rect l="l" t="t" r="r" b="b"/>
            <a:pathLst>
              <a:path w="12192000" h="4373418">
                <a:moveTo>
                  <a:pt x="0" y="437341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4373418"/>
                </a:lnTo>
                <a:lnTo>
                  <a:pt x="0" y="4373418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31520" y="289098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22540" y="222260"/>
                </a:moveTo>
                <a:cubicBezTo>
                  <a:pt x="335399" y="203865"/>
                  <a:pt x="342900" y="181451"/>
                  <a:pt x="342900" y="157163"/>
                </a:cubicBezTo>
                <a:cubicBezTo>
                  <a:pt x="342900" y="94030"/>
                  <a:pt x="291733" y="42863"/>
                  <a:pt x="228600" y="42863"/>
                </a:cubicBezTo>
                <a:cubicBezTo>
                  <a:pt x="165467" y="42863"/>
                  <a:pt x="114300" y="94030"/>
                  <a:pt x="114300" y="157163"/>
                </a:cubicBezTo>
                <a:cubicBezTo>
                  <a:pt x="114300" y="181451"/>
                  <a:pt x="121801" y="203865"/>
                  <a:pt x="134660" y="222260"/>
                </a:cubicBezTo>
                <a:cubicBezTo>
                  <a:pt x="137964" y="226993"/>
                  <a:pt x="141893" y="232350"/>
                  <a:pt x="146090" y="238065"/>
                </a:cubicBezTo>
                <a:lnTo>
                  <a:pt x="146090" y="238065"/>
                </a:lnTo>
                <a:cubicBezTo>
                  <a:pt x="157609" y="253871"/>
                  <a:pt x="171361" y="272802"/>
                  <a:pt x="181630" y="291465"/>
                </a:cubicBezTo>
                <a:cubicBezTo>
                  <a:pt x="190917" y="308431"/>
                  <a:pt x="195650" y="326112"/>
                  <a:pt x="197971" y="342811"/>
                </a:cubicBezTo>
                <a:lnTo>
                  <a:pt x="154484" y="342900"/>
                </a:lnTo>
                <a:cubicBezTo>
                  <a:pt x="152519" y="332184"/>
                  <a:pt x="149215" y="321736"/>
                  <a:pt x="143947" y="312093"/>
                </a:cubicBezTo>
                <a:cubicBezTo>
                  <a:pt x="135106" y="296019"/>
                  <a:pt x="124123" y="280928"/>
                  <a:pt x="113139" y="265837"/>
                </a:cubicBezTo>
                <a:lnTo>
                  <a:pt x="113139" y="265837"/>
                </a:lnTo>
                <a:lnTo>
                  <a:pt x="113139" y="265837"/>
                </a:lnTo>
                <a:cubicBezTo>
                  <a:pt x="108496" y="259497"/>
                  <a:pt x="103852" y="253157"/>
                  <a:pt x="99387" y="246727"/>
                </a:cubicBezTo>
                <a:cubicBezTo>
                  <a:pt x="81796" y="221367"/>
                  <a:pt x="71438" y="190470"/>
                  <a:pt x="71438" y="157163"/>
                </a:cubicBezTo>
                <a:cubicBezTo>
                  <a:pt x="71438" y="70366"/>
                  <a:pt x="141804" y="0"/>
                  <a:pt x="228600" y="0"/>
                </a:cubicBezTo>
                <a:cubicBezTo>
                  <a:pt x="315397" y="0"/>
                  <a:pt x="385763" y="70366"/>
                  <a:pt x="385763" y="157163"/>
                </a:cubicBezTo>
                <a:cubicBezTo>
                  <a:pt x="385763" y="190470"/>
                  <a:pt x="375404" y="221367"/>
                  <a:pt x="357723" y="246727"/>
                </a:cubicBezTo>
                <a:cubicBezTo>
                  <a:pt x="353259" y="253157"/>
                  <a:pt x="348615" y="259497"/>
                  <a:pt x="343972" y="265837"/>
                </a:cubicBezTo>
                <a:lnTo>
                  <a:pt x="343972" y="265837"/>
                </a:lnTo>
                <a:lnTo>
                  <a:pt x="343972" y="265837"/>
                </a:lnTo>
                <a:cubicBezTo>
                  <a:pt x="332988" y="280839"/>
                  <a:pt x="322005" y="295930"/>
                  <a:pt x="313164" y="312093"/>
                </a:cubicBezTo>
                <a:cubicBezTo>
                  <a:pt x="307896" y="321737"/>
                  <a:pt x="304592" y="332184"/>
                  <a:pt x="302627" y="342900"/>
                </a:cubicBezTo>
                <a:lnTo>
                  <a:pt x="259229" y="342900"/>
                </a:lnTo>
                <a:cubicBezTo>
                  <a:pt x="261551" y="326201"/>
                  <a:pt x="266283" y="308431"/>
                  <a:pt x="275570" y="291554"/>
                </a:cubicBezTo>
                <a:cubicBezTo>
                  <a:pt x="285840" y="272891"/>
                  <a:pt x="299591" y="253960"/>
                  <a:pt x="311111" y="238155"/>
                </a:cubicBezTo>
                <a:lnTo>
                  <a:pt x="311111" y="238155"/>
                </a:lnTo>
                <a:lnTo>
                  <a:pt x="311111" y="238155"/>
                </a:lnTo>
                <a:lnTo>
                  <a:pt x="311111" y="238155"/>
                </a:lnTo>
                <a:cubicBezTo>
                  <a:pt x="315308" y="232440"/>
                  <a:pt x="319147" y="227082"/>
                  <a:pt x="322451" y="222349"/>
                </a:cubicBezTo>
                <a:lnTo>
                  <a:pt x="322540" y="222260"/>
                </a:lnTo>
                <a:moveTo>
                  <a:pt x="228600" y="114300"/>
                </a:moveTo>
                <a:cubicBezTo>
                  <a:pt x="204936" y="114300"/>
                  <a:pt x="185738" y="133499"/>
                  <a:pt x="185738" y="157163"/>
                </a:cubicBezTo>
                <a:cubicBezTo>
                  <a:pt x="185738" y="165021"/>
                  <a:pt x="179308" y="171450"/>
                  <a:pt x="171450" y="171450"/>
                </a:cubicBezTo>
                <a:cubicBezTo>
                  <a:pt x="163592" y="171450"/>
                  <a:pt x="157163" y="165021"/>
                  <a:pt x="157163" y="157163"/>
                </a:cubicBezTo>
                <a:cubicBezTo>
                  <a:pt x="157163" y="117693"/>
                  <a:pt x="189131" y="85725"/>
                  <a:pt x="228600" y="85725"/>
                </a:cubicBezTo>
                <a:cubicBezTo>
                  <a:pt x="236458" y="85725"/>
                  <a:pt x="242888" y="92154"/>
                  <a:pt x="242888" y="100013"/>
                </a:cubicBezTo>
                <a:cubicBezTo>
                  <a:pt x="242888" y="107871"/>
                  <a:pt x="236458" y="114300"/>
                  <a:pt x="228600" y="114300"/>
                </a:cubicBezTo>
                <a:moveTo>
                  <a:pt x="228600" y="457200"/>
                </a:moveTo>
                <a:cubicBezTo>
                  <a:pt x="189131" y="457200"/>
                  <a:pt x="157163" y="425232"/>
                  <a:pt x="157163" y="385763"/>
                </a:cubicBezTo>
                <a:lnTo>
                  <a:pt x="157163" y="371475"/>
                </a:lnTo>
                <a:lnTo>
                  <a:pt x="300038" y="371475"/>
                </a:lnTo>
                <a:lnTo>
                  <a:pt x="300038" y="385763"/>
                </a:lnTo>
                <a:cubicBezTo>
                  <a:pt x="300038" y="425232"/>
                  <a:pt x="268069" y="457200"/>
                  <a:pt x="228600" y="457200"/>
                </a:cubicBez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31520" y="0"/>
            <a:ext cx="6766560" cy="548640"/>
          </a:xfrm>
          <a:custGeom>
            <a:avLst/>
            <a:gdLst/>
            <a:ahLst/>
            <a:cxnLst/>
            <a:rect l="l" t="t" r="r" b="b"/>
            <a:pathLst>
              <a:path w="6766560" h="548640">
                <a:moveTo>
                  <a:pt x="0" y="548640"/>
                </a:moveTo>
                <a:lnTo>
                  <a:pt x="0" y="0"/>
                </a:lnTo>
                <a:lnTo>
                  <a:pt x="6766560" y="0"/>
                </a:lnTo>
                <a:lnTo>
                  <a:pt x="676656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latin typeface="Figtree" pitchFamily="34" charset="0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10820399" y="589279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-21340" y="668322"/>
            <a:ext cx="8390264" cy="884627"/>
          </a:xfrm>
          <a:custGeom>
            <a:avLst/>
            <a:gdLst/>
            <a:ahLst/>
            <a:cxnLst/>
            <a:rect l="l" t="t" r="r" b="b"/>
            <a:pathLst>
              <a:path w="6766560" h="884627">
                <a:moveTo>
                  <a:pt x="0" y="884627"/>
                </a:moveTo>
                <a:lnTo>
                  <a:pt x="0" y="0"/>
                </a:lnTo>
                <a:lnTo>
                  <a:pt x="6766560" y="0"/>
                </a:lnTo>
                <a:lnTo>
                  <a:pt x="676656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TeraOpenScience</a:t>
            </a:r>
            <a:r>
              <a:rPr lang="en-US" sz="4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  (TOS-WW)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2FE0301-CA54-19CA-E25E-9168E237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031" y="764145"/>
            <a:ext cx="1345182" cy="13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49227-DC1A-1E4B-C6B2-136BE17CA71A}"/>
              </a:ext>
            </a:extLst>
          </p:cNvPr>
          <p:cNvSpPr txBox="1"/>
          <p:nvPr/>
        </p:nvSpPr>
        <p:spPr>
          <a:xfrm>
            <a:off x="1275476" y="3180889"/>
            <a:ext cx="6177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igtree"/>
              </a:rPr>
              <a:t>Our Mission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igtree"/>
              </a:rPr>
              <a:t>Foster the Next Generation of High potential Technical And Business Leaders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igtree"/>
              </a:rPr>
              <a:t>Become the World’s  Premier Virtual Open Science Think Tan</a:t>
            </a:r>
            <a:r>
              <a:rPr lang="en-US" dirty="0">
                <a:solidFill>
                  <a:schemeClr val="bg1"/>
                </a:solidFill>
                <a:latin typeface="Figtree"/>
              </a:rPr>
              <a:t>k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32821D-ED70-6F5B-EAAB-7D388E38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79" y="2482212"/>
            <a:ext cx="4142938" cy="4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BC7D0-CF7B-D9CC-8FD7-0DEA09F1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FE5FA53-93D3-51A4-5A49-85A416AB772F}"/>
              </a:ext>
            </a:extLst>
          </p:cNvPr>
          <p:cNvSpPr/>
          <p:nvPr/>
        </p:nvSpPr>
        <p:spPr>
          <a:xfrm>
            <a:off x="0" y="2484582"/>
            <a:ext cx="12192000" cy="4373418"/>
          </a:xfrm>
          <a:custGeom>
            <a:avLst/>
            <a:gdLst/>
            <a:ahLst/>
            <a:cxnLst/>
            <a:rect l="l" t="t" r="r" b="b"/>
            <a:pathLst>
              <a:path w="12192000" h="4373418">
                <a:moveTo>
                  <a:pt x="0" y="437341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4373418"/>
                </a:lnTo>
                <a:lnTo>
                  <a:pt x="0" y="4373418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  <a:p>
            <a:pPr marL="0" indent="0" algn="ctr">
              <a:lnSpc>
                <a:spcPct val="83333"/>
              </a:lnSpc>
              <a:buNone/>
            </a:pPr>
            <a:endParaRPr lang="en-US" dirty="0"/>
          </a:p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CD6E773-BD43-B285-B516-B088D8BEDC4E}"/>
              </a:ext>
            </a:extLst>
          </p:cNvPr>
          <p:cNvSpPr/>
          <p:nvPr/>
        </p:nvSpPr>
        <p:spPr>
          <a:xfrm>
            <a:off x="731520" y="289098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22540" y="222260"/>
                </a:moveTo>
                <a:cubicBezTo>
                  <a:pt x="335399" y="203865"/>
                  <a:pt x="342900" y="181451"/>
                  <a:pt x="342900" y="157163"/>
                </a:cubicBezTo>
                <a:cubicBezTo>
                  <a:pt x="342900" y="94030"/>
                  <a:pt x="291733" y="42863"/>
                  <a:pt x="228600" y="42863"/>
                </a:cubicBezTo>
                <a:cubicBezTo>
                  <a:pt x="165467" y="42863"/>
                  <a:pt x="114300" y="94030"/>
                  <a:pt x="114300" y="157163"/>
                </a:cubicBezTo>
                <a:cubicBezTo>
                  <a:pt x="114300" y="181451"/>
                  <a:pt x="121801" y="203865"/>
                  <a:pt x="134660" y="222260"/>
                </a:cubicBezTo>
                <a:cubicBezTo>
                  <a:pt x="137964" y="226993"/>
                  <a:pt x="141893" y="232350"/>
                  <a:pt x="146090" y="238065"/>
                </a:cubicBezTo>
                <a:lnTo>
                  <a:pt x="146090" y="238065"/>
                </a:lnTo>
                <a:cubicBezTo>
                  <a:pt x="157609" y="253871"/>
                  <a:pt x="171361" y="272802"/>
                  <a:pt x="181630" y="291465"/>
                </a:cubicBezTo>
                <a:cubicBezTo>
                  <a:pt x="190917" y="308431"/>
                  <a:pt x="195650" y="326112"/>
                  <a:pt x="197971" y="342811"/>
                </a:cubicBezTo>
                <a:lnTo>
                  <a:pt x="154484" y="342900"/>
                </a:lnTo>
                <a:cubicBezTo>
                  <a:pt x="152519" y="332184"/>
                  <a:pt x="149215" y="321736"/>
                  <a:pt x="143947" y="312093"/>
                </a:cubicBezTo>
                <a:cubicBezTo>
                  <a:pt x="135106" y="296019"/>
                  <a:pt x="124123" y="280928"/>
                  <a:pt x="113139" y="265837"/>
                </a:cubicBezTo>
                <a:lnTo>
                  <a:pt x="113139" y="265837"/>
                </a:lnTo>
                <a:lnTo>
                  <a:pt x="113139" y="265837"/>
                </a:lnTo>
                <a:cubicBezTo>
                  <a:pt x="108496" y="259497"/>
                  <a:pt x="103852" y="253157"/>
                  <a:pt x="99387" y="246727"/>
                </a:cubicBezTo>
                <a:cubicBezTo>
                  <a:pt x="81796" y="221367"/>
                  <a:pt x="71438" y="190470"/>
                  <a:pt x="71438" y="157163"/>
                </a:cubicBezTo>
                <a:cubicBezTo>
                  <a:pt x="71438" y="70366"/>
                  <a:pt x="141804" y="0"/>
                  <a:pt x="228600" y="0"/>
                </a:cubicBezTo>
                <a:cubicBezTo>
                  <a:pt x="315397" y="0"/>
                  <a:pt x="385763" y="70366"/>
                  <a:pt x="385763" y="157163"/>
                </a:cubicBezTo>
                <a:cubicBezTo>
                  <a:pt x="385763" y="190470"/>
                  <a:pt x="375404" y="221367"/>
                  <a:pt x="357723" y="246727"/>
                </a:cubicBezTo>
                <a:cubicBezTo>
                  <a:pt x="353259" y="253157"/>
                  <a:pt x="348615" y="259497"/>
                  <a:pt x="343972" y="265837"/>
                </a:cubicBezTo>
                <a:lnTo>
                  <a:pt x="343972" y="265837"/>
                </a:lnTo>
                <a:lnTo>
                  <a:pt x="343972" y="265837"/>
                </a:lnTo>
                <a:cubicBezTo>
                  <a:pt x="332988" y="280839"/>
                  <a:pt x="322005" y="295930"/>
                  <a:pt x="313164" y="312093"/>
                </a:cubicBezTo>
                <a:cubicBezTo>
                  <a:pt x="307896" y="321737"/>
                  <a:pt x="304592" y="332184"/>
                  <a:pt x="302627" y="342900"/>
                </a:cubicBezTo>
                <a:lnTo>
                  <a:pt x="259229" y="342900"/>
                </a:lnTo>
                <a:cubicBezTo>
                  <a:pt x="261551" y="326201"/>
                  <a:pt x="266283" y="308431"/>
                  <a:pt x="275570" y="291554"/>
                </a:cubicBezTo>
                <a:cubicBezTo>
                  <a:pt x="285840" y="272891"/>
                  <a:pt x="299591" y="253960"/>
                  <a:pt x="311111" y="238155"/>
                </a:cubicBezTo>
                <a:lnTo>
                  <a:pt x="311111" y="238155"/>
                </a:lnTo>
                <a:lnTo>
                  <a:pt x="311111" y="238155"/>
                </a:lnTo>
                <a:lnTo>
                  <a:pt x="311111" y="238155"/>
                </a:lnTo>
                <a:cubicBezTo>
                  <a:pt x="315308" y="232440"/>
                  <a:pt x="319147" y="227082"/>
                  <a:pt x="322451" y="222349"/>
                </a:cubicBezTo>
                <a:lnTo>
                  <a:pt x="322540" y="222260"/>
                </a:lnTo>
                <a:moveTo>
                  <a:pt x="228600" y="114300"/>
                </a:moveTo>
                <a:cubicBezTo>
                  <a:pt x="204936" y="114300"/>
                  <a:pt x="185738" y="133499"/>
                  <a:pt x="185738" y="157163"/>
                </a:cubicBezTo>
                <a:cubicBezTo>
                  <a:pt x="185738" y="165021"/>
                  <a:pt x="179308" y="171450"/>
                  <a:pt x="171450" y="171450"/>
                </a:cubicBezTo>
                <a:cubicBezTo>
                  <a:pt x="163592" y="171450"/>
                  <a:pt x="157163" y="165021"/>
                  <a:pt x="157163" y="157163"/>
                </a:cubicBezTo>
                <a:cubicBezTo>
                  <a:pt x="157163" y="117693"/>
                  <a:pt x="189131" y="85725"/>
                  <a:pt x="228600" y="85725"/>
                </a:cubicBezTo>
                <a:cubicBezTo>
                  <a:pt x="236458" y="85725"/>
                  <a:pt x="242888" y="92154"/>
                  <a:pt x="242888" y="100013"/>
                </a:cubicBezTo>
                <a:cubicBezTo>
                  <a:pt x="242888" y="107871"/>
                  <a:pt x="236458" y="114300"/>
                  <a:pt x="228600" y="114300"/>
                </a:cubicBezTo>
                <a:moveTo>
                  <a:pt x="228600" y="457200"/>
                </a:moveTo>
                <a:cubicBezTo>
                  <a:pt x="189131" y="457200"/>
                  <a:pt x="157163" y="425232"/>
                  <a:pt x="157163" y="385763"/>
                </a:cubicBezTo>
                <a:lnTo>
                  <a:pt x="157163" y="371475"/>
                </a:lnTo>
                <a:lnTo>
                  <a:pt x="300038" y="371475"/>
                </a:lnTo>
                <a:lnTo>
                  <a:pt x="300038" y="385763"/>
                </a:lnTo>
                <a:cubicBezTo>
                  <a:pt x="300038" y="425232"/>
                  <a:pt x="268069" y="457200"/>
                  <a:pt x="228600" y="457200"/>
                </a:cubicBez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0C10FCA-E038-4FE6-DC38-7EC023C778C5}"/>
              </a:ext>
            </a:extLst>
          </p:cNvPr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358EE3A-6724-307C-0B0E-3732096815EF}"/>
              </a:ext>
            </a:extLst>
          </p:cNvPr>
          <p:cNvSpPr/>
          <p:nvPr/>
        </p:nvSpPr>
        <p:spPr>
          <a:xfrm>
            <a:off x="731520" y="0"/>
            <a:ext cx="6766560" cy="548640"/>
          </a:xfrm>
          <a:custGeom>
            <a:avLst/>
            <a:gdLst/>
            <a:ahLst/>
            <a:cxnLst/>
            <a:rect l="l" t="t" r="r" b="b"/>
            <a:pathLst>
              <a:path w="6766560" h="548640">
                <a:moveTo>
                  <a:pt x="0" y="548640"/>
                </a:moveTo>
                <a:lnTo>
                  <a:pt x="0" y="0"/>
                </a:lnTo>
                <a:lnTo>
                  <a:pt x="6766560" y="0"/>
                </a:lnTo>
                <a:lnTo>
                  <a:pt x="676656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latin typeface="Figtree" pitchFamily="34" charset="0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68A3941-1753-9925-58D5-A993BBC0806E}"/>
              </a:ext>
            </a:extLst>
          </p:cNvPr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D17E777-7A70-C117-88C6-78B11923637D}"/>
              </a:ext>
            </a:extLst>
          </p:cNvPr>
          <p:cNvSpPr/>
          <p:nvPr/>
        </p:nvSpPr>
        <p:spPr>
          <a:xfrm>
            <a:off x="10820399" y="589279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5474A5F-34D4-C5C2-7238-50994ACC4DCE}"/>
              </a:ext>
            </a:extLst>
          </p:cNvPr>
          <p:cNvSpPr/>
          <p:nvPr/>
        </p:nvSpPr>
        <p:spPr>
          <a:xfrm>
            <a:off x="-21341" y="668322"/>
            <a:ext cx="9509469" cy="884627"/>
          </a:xfrm>
          <a:custGeom>
            <a:avLst/>
            <a:gdLst/>
            <a:ahLst/>
            <a:cxnLst/>
            <a:rect l="l" t="t" r="r" b="b"/>
            <a:pathLst>
              <a:path w="6766560" h="884627">
                <a:moveTo>
                  <a:pt x="0" y="884627"/>
                </a:moveTo>
                <a:lnTo>
                  <a:pt x="0" y="0"/>
                </a:lnTo>
                <a:lnTo>
                  <a:pt x="6766560" y="0"/>
                </a:lnTo>
                <a:lnTo>
                  <a:pt x="676656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TeraOpenScience</a:t>
            </a:r>
            <a:r>
              <a:rPr lang="en-US" sz="4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  (TOS-WW)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</a:rPr>
              <a:t>                      An AI Enhanced Blockchain Platform </a:t>
            </a:r>
            <a:endParaRPr lang="en-US" sz="3200" dirty="0"/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F174-FFE0-26BE-0A45-20494014A5ED}"/>
              </a:ext>
            </a:extLst>
          </p:cNvPr>
          <p:cNvSpPr txBox="1"/>
          <p:nvPr/>
        </p:nvSpPr>
        <p:spPr>
          <a:xfrm>
            <a:off x="1317456" y="3164305"/>
            <a:ext cx="63406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What is TeraOpenScience?</a:t>
            </a:r>
            <a:endParaRPr lang="en-US" sz="28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TeraOpenScience is an initiative that fosters collaboration      between students, researchers, and business leaders.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We aim to drive innovation through open multidisciplinary teamwork </a:t>
            </a: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 achieve </a:t>
            </a: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practical solutions</a:t>
            </a:r>
            <a:endParaRPr lang="en-US" dirty="0">
              <a:solidFill>
                <a:srgbClr val="FFFFFF"/>
              </a:solidFill>
              <a:latin typeface="Figtree" pitchFamily="34" charset="0"/>
              <a:ea typeface="Figtree" pitchFamily="34" charset="-122"/>
              <a:cs typeface="Figtree" pitchFamily="34" charset="-120"/>
            </a:endParaRP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We will deliver ready-to-launch business plans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Figtree"/>
                <a:ea typeface="Figtree" pitchFamily="34" charset="-122"/>
              </a:rPr>
              <a:t>We will be self supportive in Year 2</a:t>
            </a:r>
            <a:endParaRPr lang="en-US" dirty="0">
              <a:latin typeface="Figtree"/>
            </a:endParaRPr>
          </a:p>
          <a:p>
            <a:endParaRPr lang="en-US" dirty="0"/>
          </a:p>
        </p:txBody>
      </p:sp>
      <p:pic>
        <p:nvPicPr>
          <p:cNvPr id="12" name="Picture 11" descr="A person and person in lab coats looking at a tablet&#10;&#10;AI-generated content may be incorrect.">
            <a:extLst>
              <a:ext uri="{FF2B5EF4-FFF2-40B4-BE49-F238E27FC236}">
                <a16:creationId xmlns:a16="http://schemas.microsoft.com/office/drawing/2014/main" id="{EB335D92-C1BC-8263-6AC6-A502FBC3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21" y="2484582"/>
            <a:ext cx="4357378" cy="435737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7E5567E-A1E5-C7E1-2EE1-A693BC52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031" y="764145"/>
            <a:ext cx="1345182" cy="13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7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"/>
            <a:ext cx="12192000" cy="2824222"/>
          </a:xfrm>
          <a:custGeom>
            <a:avLst/>
            <a:gdLst/>
            <a:ahLst/>
            <a:cxnLst/>
            <a:rect l="l" t="t" r="r" b="b"/>
            <a:pathLst>
              <a:path w="12192000" h="2824222">
                <a:moveTo>
                  <a:pt x="0" y="2824222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824222"/>
                </a:lnTo>
                <a:lnTo>
                  <a:pt x="0" y="2824222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077201" y="3093246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449885" y="0"/>
                </a:lnTo>
                <a:cubicBezTo>
                  <a:pt x="504426" y="0"/>
                  <a:pt x="548640" y="44214"/>
                  <a:pt x="548640" y="98755"/>
                </a:cubicBezTo>
                <a:lnTo>
                  <a:pt x="548640" y="449885"/>
                </a:lnTo>
                <a:cubicBezTo>
                  <a:pt x="548640" y="504426"/>
                  <a:pt x="504426" y="548640"/>
                  <a:pt x="449885" y="548640"/>
                </a:cubicBezTo>
                <a:lnTo>
                  <a:pt x="98755" y="548640"/>
                </a:lnTo>
              </a:path>
            </a:pathLst>
          </a:custGeom>
          <a:solidFill>
            <a:srgbClr val="3E00FF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01F47A-3879-A909-0D52-960C2B90917F}"/>
              </a:ext>
            </a:extLst>
          </p:cNvPr>
          <p:cNvGrpSpPr/>
          <p:nvPr/>
        </p:nvGrpSpPr>
        <p:grpSpPr>
          <a:xfrm>
            <a:off x="8077201" y="3230406"/>
            <a:ext cx="3383280" cy="2632183"/>
            <a:chOff x="8077201" y="3230406"/>
            <a:chExt cx="3383280" cy="26321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252537-6CBE-5852-ADD5-772398B652C7}"/>
                </a:ext>
              </a:extLst>
            </p:cNvPr>
            <p:cNvGrpSpPr/>
            <p:nvPr/>
          </p:nvGrpSpPr>
          <p:grpSpPr>
            <a:xfrm>
              <a:off x="8077201" y="3823376"/>
              <a:ext cx="3383280" cy="2039213"/>
              <a:chOff x="8077201" y="3823376"/>
              <a:chExt cx="3383280" cy="2039213"/>
            </a:xfrm>
          </p:grpSpPr>
          <p:sp>
            <p:nvSpPr>
              <p:cNvPr id="7" name="Text 5"/>
              <p:cNvSpPr/>
              <p:nvPr/>
            </p:nvSpPr>
            <p:spPr>
              <a:xfrm>
                <a:off x="8077201" y="4216669"/>
                <a:ext cx="3383280" cy="1645920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1645920">
                    <a:moveTo>
                      <a:pt x="0" y="1645920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1645920"/>
                    </a:lnTo>
                    <a:lnTo>
                      <a:pt x="0" y="1645920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Participants earn ScienceCoins through their engagement on the platform.</a:t>
                </a:r>
              </a:p>
              <a:p>
                <a:pPr marL="0" indent="0" algn="l">
                  <a:lnSpc>
                    <a:spcPct val="100000"/>
                  </a:lnSpc>
                  <a:buNone/>
                </a:pPr>
                <a:endParaRPr lang="en-US" sz="1000" dirty="0">
                  <a:latin typeface="Figtree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These coins can be traded on an exchange for various benefits.</a:t>
                </a:r>
                <a:endParaRPr lang="en-US" dirty="0">
                  <a:latin typeface="Figtree"/>
                </a:endParaRPr>
              </a:p>
            </p:txBody>
          </p:sp>
          <p:sp>
            <p:nvSpPr>
              <p:cNvPr id="8" name="Text 6"/>
              <p:cNvSpPr/>
              <p:nvPr/>
            </p:nvSpPr>
            <p:spPr>
              <a:xfrm>
                <a:off x="8077201" y="3823376"/>
                <a:ext cx="3383280" cy="461665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461665">
                    <a:moveTo>
                      <a:pt x="0" y="461665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461665"/>
                    </a:lnTo>
                    <a:lnTo>
                      <a:pt x="0" y="461665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90000"/>
                  </a:lnSpc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Figtree"/>
                    <a:ea typeface="Urbanist Semibold" pitchFamily="34" charset="-122"/>
                    <a:cs typeface="Urbanist Semibold" pitchFamily="34" charset="-120"/>
                  </a:rPr>
                  <a:t>Earn ScienceCoins</a:t>
                </a:r>
                <a:endParaRPr lang="en-US" b="1" dirty="0">
                  <a:latin typeface="Figtree"/>
                </a:endParaRPr>
              </a:p>
            </p:txBody>
          </p:sp>
        </p:grpSp>
        <p:sp>
          <p:nvSpPr>
            <p:cNvPr id="9" name="Text 7"/>
            <p:cNvSpPr/>
            <p:nvPr/>
          </p:nvSpPr>
          <p:spPr>
            <a:xfrm>
              <a:off x="8214361" y="323040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76200" y="53340"/>
                  </a:moveTo>
                  <a:lnTo>
                    <a:pt x="198120" y="53340"/>
                  </a:lnTo>
                  <a:lnTo>
                    <a:pt x="198120" y="129540"/>
                  </a:lnTo>
                  <a:lnTo>
                    <a:pt x="167640" y="129540"/>
                  </a:lnTo>
                  <a:lnTo>
                    <a:pt x="167640" y="121920"/>
                  </a:lnTo>
                  <a:cubicBezTo>
                    <a:pt x="167640" y="113490"/>
                    <a:pt x="160830" y="106680"/>
                    <a:pt x="152400" y="106680"/>
                  </a:cubicBezTo>
                  <a:lnTo>
                    <a:pt x="121920" y="106680"/>
                  </a:lnTo>
                  <a:cubicBezTo>
                    <a:pt x="113490" y="106680"/>
                    <a:pt x="106680" y="113490"/>
                    <a:pt x="106680" y="121920"/>
                  </a:cubicBezTo>
                  <a:lnTo>
                    <a:pt x="106680" y="129540"/>
                  </a:lnTo>
                  <a:lnTo>
                    <a:pt x="76200" y="129540"/>
                  </a:lnTo>
                  <a:lnTo>
                    <a:pt x="76200" y="53340"/>
                  </a:lnTo>
                  <a:moveTo>
                    <a:pt x="22860" y="91440"/>
                  </a:moveTo>
                  <a:cubicBezTo>
                    <a:pt x="22860" y="73009"/>
                    <a:pt x="35957" y="57626"/>
                    <a:pt x="53340" y="54102"/>
                  </a:cubicBezTo>
                  <a:lnTo>
                    <a:pt x="53340" y="129540"/>
                  </a:lnTo>
                  <a:lnTo>
                    <a:pt x="22860" y="129540"/>
                  </a:lnTo>
                  <a:lnTo>
                    <a:pt x="22860" y="91440"/>
                  </a:lnTo>
                  <a:moveTo>
                    <a:pt x="22860" y="220980"/>
                  </a:moveTo>
                  <a:lnTo>
                    <a:pt x="22860" y="152400"/>
                  </a:lnTo>
                  <a:lnTo>
                    <a:pt x="53340" y="152400"/>
                  </a:lnTo>
                  <a:lnTo>
                    <a:pt x="53340" y="220980"/>
                  </a:lnTo>
                  <a:lnTo>
                    <a:pt x="22860" y="220980"/>
                  </a:lnTo>
                  <a:moveTo>
                    <a:pt x="198120" y="152400"/>
                  </a:moveTo>
                  <a:lnTo>
                    <a:pt x="198120" y="220980"/>
                  </a:lnTo>
                  <a:lnTo>
                    <a:pt x="76200" y="220980"/>
                  </a:lnTo>
                  <a:lnTo>
                    <a:pt x="76200" y="152400"/>
                  </a:lnTo>
                  <a:lnTo>
                    <a:pt x="106680" y="152400"/>
                  </a:lnTo>
                  <a:lnTo>
                    <a:pt x="106680" y="167640"/>
                  </a:lnTo>
                  <a:cubicBezTo>
                    <a:pt x="106680" y="176070"/>
                    <a:pt x="113490" y="182880"/>
                    <a:pt x="121920" y="182880"/>
                  </a:cubicBezTo>
                  <a:lnTo>
                    <a:pt x="152400" y="182880"/>
                  </a:lnTo>
                  <a:cubicBezTo>
                    <a:pt x="160830" y="182880"/>
                    <a:pt x="167640" y="176070"/>
                    <a:pt x="167640" y="167640"/>
                  </a:cubicBezTo>
                  <a:lnTo>
                    <a:pt x="167640" y="152400"/>
                  </a:lnTo>
                  <a:lnTo>
                    <a:pt x="198120" y="152400"/>
                  </a:lnTo>
                  <a:moveTo>
                    <a:pt x="251460" y="220980"/>
                  </a:moveTo>
                  <a:lnTo>
                    <a:pt x="220980" y="220980"/>
                  </a:lnTo>
                  <a:lnTo>
                    <a:pt x="220980" y="152400"/>
                  </a:lnTo>
                  <a:lnTo>
                    <a:pt x="251460" y="152400"/>
                  </a:lnTo>
                  <a:lnTo>
                    <a:pt x="251460" y="220980"/>
                  </a:lnTo>
                  <a:moveTo>
                    <a:pt x="251460" y="91440"/>
                  </a:moveTo>
                  <a:lnTo>
                    <a:pt x="251460" y="129540"/>
                  </a:lnTo>
                  <a:lnTo>
                    <a:pt x="220980" y="129540"/>
                  </a:lnTo>
                  <a:lnTo>
                    <a:pt x="220980" y="54102"/>
                  </a:lnTo>
                  <a:cubicBezTo>
                    <a:pt x="238363" y="57626"/>
                    <a:pt x="251460" y="73009"/>
                    <a:pt x="251460" y="91440"/>
                  </a:cubicBezTo>
                  <a:moveTo>
                    <a:pt x="60960" y="30480"/>
                  </a:moveTo>
                  <a:cubicBezTo>
                    <a:pt x="27289" y="30480"/>
                    <a:pt x="0" y="57769"/>
                    <a:pt x="0" y="91440"/>
                  </a:cubicBezTo>
                  <a:lnTo>
                    <a:pt x="0" y="220980"/>
                  </a:lnTo>
                  <a:cubicBezTo>
                    <a:pt x="0" y="233601"/>
                    <a:pt x="10239" y="243840"/>
                    <a:pt x="22860" y="243840"/>
                  </a:cubicBezTo>
                  <a:lnTo>
                    <a:pt x="251460" y="243840"/>
                  </a:lnTo>
                  <a:cubicBezTo>
                    <a:pt x="264081" y="243840"/>
                    <a:pt x="274320" y="233601"/>
                    <a:pt x="274320" y="220980"/>
                  </a:cubicBezTo>
                  <a:lnTo>
                    <a:pt x="274320" y="91440"/>
                  </a:lnTo>
                  <a:cubicBezTo>
                    <a:pt x="274320" y="57769"/>
                    <a:pt x="247031" y="30480"/>
                    <a:pt x="213360" y="30480"/>
                  </a:cubicBezTo>
                  <a:lnTo>
                    <a:pt x="60960" y="30480"/>
                  </a:lnTo>
                  <a:moveTo>
                    <a:pt x="144780" y="137160"/>
                  </a:moveTo>
                  <a:lnTo>
                    <a:pt x="144780" y="152400"/>
                  </a:lnTo>
                  <a:cubicBezTo>
                    <a:pt x="144780" y="156591"/>
                    <a:pt x="141351" y="160020"/>
                    <a:pt x="137160" y="160020"/>
                  </a:cubicBezTo>
                  <a:cubicBezTo>
                    <a:pt x="132969" y="160020"/>
                    <a:pt x="129540" y="156591"/>
                    <a:pt x="129540" y="152400"/>
                  </a:cubicBezTo>
                  <a:lnTo>
                    <a:pt x="129540" y="137160"/>
                  </a:lnTo>
                  <a:cubicBezTo>
                    <a:pt x="129540" y="132969"/>
                    <a:pt x="132969" y="129540"/>
                    <a:pt x="137160" y="129540"/>
                  </a:cubicBezTo>
                  <a:cubicBezTo>
                    <a:pt x="141351" y="129540"/>
                    <a:pt x="144780" y="132969"/>
                    <a:pt x="144780" y="137160"/>
                  </a:cubicBezTo>
                </a:path>
              </a:pathLst>
            </a:custGeom>
            <a:solidFill>
              <a:srgbClr val="3E00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CFA9E-CA3E-DE54-73EA-EB5B43370BCB}"/>
              </a:ext>
            </a:extLst>
          </p:cNvPr>
          <p:cNvGrpSpPr/>
          <p:nvPr/>
        </p:nvGrpSpPr>
        <p:grpSpPr>
          <a:xfrm>
            <a:off x="4492849" y="3093246"/>
            <a:ext cx="3383280" cy="2815837"/>
            <a:chOff x="4404361" y="3093246"/>
            <a:chExt cx="3383280" cy="2815837"/>
          </a:xfrm>
        </p:grpSpPr>
        <p:sp>
          <p:nvSpPr>
            <p:cNvPr id="4" name="Text 2"/>
            <p:cNvSpPr/>
            <p:nvPr/>
          </p:nvSpPr>
          <p:spPr>
            <a:xfrm>
              <a:off x="4404361" y="309324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98755" y="548640"/>
                  </a:moveTo>
                  <a:cubicBezTo>
                    <a:pt x="44214" y="548640"/>
                    <a:pt x="0" y="504426"/>
                    <a:pt x="0" y="449885"/>
                  </a:cubicBezTo>
                  <a:lnTo>
                    <a:pt x="0" y="98755"/>
                  </a:lnTo>
                  <a:cubicBezTo>
                    <a:pt x="0" y="44214"/>
                    <a:pt x="44214" y="0"/>
                    <a:pt x="98755" y="0"/>
                  </a:cubicBezTo>
                  <a:lnTo>
                    <a:pt x="449885" y="0"/>
                  </a:lnTo>
                  <a:cubicBezTo>
                    <a:pt x="504426" y="0"/>
                    <a:pt x="548640" y="44214"/>
                    <a:pt x="548640" y="98755"/>
                  </a:cubicBezTo>
                  <a:lnTo>
                    <a:pt x="548640" y="449885"/>
                  </a:lnTo>
                  <a:cubicBezTo>
                    <a:pt x="548640" y="504426"/>
                    <a:pt x="504426" y="548640"/>
                    <a:pt x="449885" y="548640"/>
                  </a:cubicBezTo>
                  <a:lnTo>
                    <a:pt x="98755" y="548640"/>
                  </a:lnTo>
                </a:path>
              </a:pathLst>
            </a:custGeom>
            <a:solidFill>
              <a:srgbClr val="3E00FF">
                <a:alpha val="10000"/>
              </a:srgbClr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ctr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42A962-84D6-1961-5F01-B5754426EEEC}"/>
                </a:ext>
              </a:extLst>
            </p:cNvPr>
            <p:cNvGrpSpPr/>
            <p:nvPr/>
          </p:nvGrpSpPr>
          <p:grpSpPr>
            <a:xfrm>
              <a:off x="4404361" y="3823376"/>
              <a:ext cx="3383280" cy="2085707"/>
              <a:chOff x="4404361" y="3823376"/>
              <a:chExt cx="3383280" cy="2085707"/>
            </a:xfrm>
          </p:grpSpPr>
          <p:sp>
            <p:nvSpPr>
              <p:cNvPr id="10" name="Text 8"/>
              <p:cNvSpPr/>
              <p:nvPr/>
            </p:nvSpPr>
            <p:spPr>
              <a:xfrm>
                <a:off x="4404361" y="4263163"/>
                <a:ext cx="3383280" cy="1645920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1645920">
                    <a:moveTo>
                      <a:pt x="0" y="1645920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1645920"/>
                    </a:lnTo>
                    <a:lnTo>
                      <a:pt x="0" y="1645920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The platform facilitates collaboration among multi-functional global virtual teams</a:t>
                </a:r>
              </a:p>
              <a:p>
                <a:pPr marL="0" indent="0" algn="l">
                  <a:lnSpc>
                    <a:spcPct val="100000"/>
                  </a:lnSpc>
                  <a:buNone/>
                </a:pPr>
                <a:endParaRPr lang="en-US" sz="1000" dirty="0">
                  <a:latin typeface="Figtree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The teams develop innovative solutions and business plans in a secure environment</a:t>
                </a:r>
                <a:endParaRPr lang="en-US" dirty="0">
                  <a:latin typeface="Figtree"/>
                </a:endParaRPr>
              </a:p>
            </p:txBody>
          </p:sp>
          <p:sp>
            <p:nvSpPr>
              <p:cNvPr id="11" name="Text 9"/>
              <p:cNvSpPr/>
              <p:nvPr/>
            </p:nvSpPr>
            <p:spPr>
              <a:xfrm>
                <a:off x="4404361" y="3823376"/>
                <a:ext cx="3383280" cy="461665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461665">
                    <a:moveTo>
                      <a:pt x="0" y="461665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461665"/>
                    </a:lnTo>
                    <a:lnTo>
                      <a:pt x="0" y="461665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90000"/>
                  </a:lnSpc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Figtree"/>
                    <a:ea typeface="Urbanist Semibold" pitchFamily="34" charset="-122"/>
                    <a:cs typeface="Urbanist Semibold" pitchFamily="34" charset="-120"/>
                  </a:rPr>
                  <a:t>Virtual R&amp;D Projects</a:t>
                </a:r>
                <a:endParaRPr lang="en-US" b="1" dirty="0">
                  <a:latin typeface="Figtree"/>
                </a:endParaRPr>
              </a:p>
            </p:txBody>
          </p:sp>
        </p:grpSp>
      </p:grpSp>
      <p:sp>
        <p:nvSpPr>
          <p:cNvPr id="12" name="Text 10"/>
          <p:cNvSpPr/>
          <p:nvPr/>
        </p:nvSpPr>
        <p:spPr>
          <a:xfrm>
            <a:off x="4541521" y="323040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93524" y="133356"/>
                </a:moveTo>
                <a:cubicBezTo>
                  <a:pt x="201239" y="122319"/>
                  <a:pt x="205740" y="108871"/>
                  <a:pt x="205740" y="94297"/>
                </a:cubicBezTo>
                <a:cubicBezTo>
                  <a:pt x="205740" y="56418"/>
                  <a:pt x="175040" y="25717"/>
                  <a:pt x="137160" y="25717"/>
                </a:cubicBezTo>
                <a:cubicBezTo>
                  <a:pt x="99280" y="25717"/>
                  <a:pt x="68580" y="56418"/>
                  <a:pt x="68580" y="94297"/>
                </a:cubicBezTo>
                <a:cubicBezTo>
                  <a:pt x="68580" y="108871"/>
                  <a:pt x="73081" y="122319"/>
                  <a:pt x="80796" y="133356"/>
                </a:cubicBezTo>
                <a:cubicBezTo>
                  <a:pt x="82778" y="136196"/>
                  <a:pt x="85136" y="139410"/>
                  <a:pt x="87654" y="142839"/>
                </a:cubicBezTo>
                <a:lnTo>
                  <a:pt x="87654" y="142839"/>
                </a:lnTo>
                <a:cubicBezTo>
                  <a:pt x="94565" y="152323"/>
                  <a:pt x="102816" y="163681"/>
                  <a:pt x="108978" y="174879"/>
                </a:cubicBezTo>
                <a:cubicBezTo>
                  <a:pt x="114550" y="185059"/>
                  <a:pt x="117390" y="195667"/>
                  <a:pt x="118783" y="205686"/>
                </a:cubicBezTo>
                <a:lnTo>
                  <a:pt x="92690" y="205740"/>
                </a:lnTo>
                <a:cubicBezTo>
                  <a:pt x="91511" y="199311"/>
                  <a:pt x="89529" y="193042"/>
                  <a:pt x="86368" y="187256"/>
                </a:cubicBezTo>
                <a:cubicBezTo>
                  <a:pt x="81064" y="177612"/>
                  <a:pt x="74474" y="168557"/>
                  <a:pt x="67883" y="159502"/>
                </a:cubicBezTo>
                <a:lnTo>
                  <a:pt x="67883" y="159502"/>
                </a:lnTo>
                <a:lnTo>
                  <a:pt x="67883" y="159502"/>
                </a:lnTo>
                <a:cubicBezTo>
                  <a:pt x="65097" y="155698"/>
                  <a:pt x="62311" y="151894"/>
                  <a:pt x="59632" y="148036"/>
                </a:cubicBezTo>
                <a:cubicBezTo>
                  <a:pt x="49077" y="132820"/>
                  <a:pt x="42862" y="114282"/>
                  <a:pt x="42862" y="94298"/>
                </a:cubicBezTo>
                <a:cubicBezTo>
                  <a:pt x="42862" y="42220"/>
                  <a:pt x="85082" y="0"/>
                  <a:pt x="137160" y="0"/>
                </a:cubicBezTo>
                <a:cubicBezTo>
                  <a:pt x="189238" y="0"/>
                  <a:pt x="231457" y="42220"/>
                  <a:pt x="231457" y="94298"/>
                </a:cubicBezTo>
                <a:cubicBezTo>
                  <a:pt x="231457" y="114282"/>
                  <a:pt x="225242" y="132820"/>
                  <a:pt x="214634" y="148036"/>
                </a:cubicBezTo>
                <a:cubicBezTo>
                  <a:pt x="211955" y="151894"/>
                  <a:pt x="209169" y="155698"/>
                  <a:pt x="206383" y="159502"/>
                </a:cubicBezTo>
                <a:lnTo>
                  <a:pt x="206383" y="159502"/>
                </a:lnTo>
                <a:lnTo>
                  <a:pt x="206383" y="159502"/>
                </a:lnTo>
                <a:cubicBezTo>
                  <a:pt x="199793" y="168503"/>
                  <a:pt x="193203" y="177558"/>
                  <a:pt x="187898" y="187256"/>
                </a:cubicBezTo>
                <a:cubicBezTo>
                  <a:pt x="184737" y="193042"/>
                  <a:pt x="182755" y="199311"/>
                  <a:pt x="181576" y="205740"/>
                </a:cubicBezTo>
                <a:lnTo>
                  <a:pt x="155537" y="205740"/>
                </a:lnTo>
                <a:cubicBezTo>
                  <a:pt x="156930" y="195721"/>
                  <a:pt x="159770" y="185059"/>
                  <a:pt x="165342" y="174933"/>
                </a:cubicBezTo>
                <a:cubicBezTo>
                  <a:pt x="171504" y="163735"/>
                  <a:pt x="179755" y="152376"/>
                  <a:pt x="186666" y="142893"/>
                </a:cubicBezTo>
                <a:lnTo>
                  <a:pt x="186666" y="142893"/>
                </a:lnTo>
                <a:lnTo>
                  <a:pt x="186666" y="142893"/>
                </a:lnTo>
                <a:lnTo>
                  <a:pt x="186666" y="142893"/>
                </a:lnTo>
                <a:cubicBezTo>
                  <a:pt x="189184" y="139464"/>
                  <a:pt x="191488" y="136249"/>
                  <a:pt x="193470" y="133410"/>
                </a:cubicBezTo>
                <a:lnTo>
                  <a:pt x="193524" y="133356"/>
                </a:lnTo>
                <a:moveTo>
                  <a:pt x="137160" y="68580"/>
                </a:moveTo>
                <a:cubicBezTo>
                  <a:pt x="122962" y="68580"/>
                  <a:pt x="111443" y="80099"/>
                  <a:pt x="111443" y="94298"/>
                </a:cubicBezTo>
                <a:cubicBezTo>
                  <a:pt x="111443" y="99012"/>
                  <a:pt x="107585" y="102870"/>
                  <a:pt x="102870" y="102870"/>
                </a:cubicBezTo>
                <a:cubicBezTo>
                  <a:pt x="98155" y="102870"/>
                  <a:pt x="94297" y="99012"/>
                  <a:pt x="94297" y="94298"/>
                </a:cubicBezTo>
                <a:cubicBezTo>
                  <a:pt x="94297" y="70616"/>
                  <a:pt x="113478" y="51435"/>
                  <a:pt x="137160" y="51435"/>
                </a:cubicBezTo>
                <a:cubicBezTo>
                  <a:pt x="141875" y="51435"/>
                  <a:pt x="145733" y="55293"/>
                  <a:pt x="145733" y="60008"/>
                </a:cubicBezTo>
                <a:cubicBezTo>
                  <a:pt x="145733" y="64722"/>
                  <a:pt x="141875" y="68580"/>
                  <a:pt x="137160" y="68580"/>
                </a:cubicBezTo>
                <a:lnTo>
                  <a:pt x="137160" y="68580"/>
                </a:lnTo>
                <a:moveTo>
                  <a:pt x="137160" y="274320"/>
                </a:moveTo>
                <a:cubicBezTo>
                  <a:pt x="113478" y="274320"/>
                  <a:pt x="94298" y="255139"/>
                  <a:pt x="94298" y="231458"/>
                </a:cubicBezTo>
                <a:lnTo>
                  <a:pt x="94298" y="222885"/>
                </a:lnTo>
                <a:lnTo>
                  <a:pt x="180023" y="222885"/>
                </a:lnTo>
                <a:lnTo>
                  <a:pt x="180023" y="231458"/>
                </a:lnTo>
                <a:cubicBezTo>
                  <a:pt x="180023" y="255139"/>
                  <a:pt x="160842" y="274320"/>
                  <a:pt x="137160" y="274320"/>
                </a:cubicBezTo>
                <a:lnTo>
                  <a:pt x="137160" y="274320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1518" y="3093246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98755" y="548640"/>
                </a:moveTo>
                <a:cubicBezTo>
                  <a:pt x="44214" y="548640"/>
                  <a:pt x="0" y="504426"/>
                  <a:pt x="0" y="449885"/>
                </a:cubicBezTo>
                <a:lnTo>
                  <a:pt x="0" y="98755"/>
                </a:lnTo>
                <a:cubicBezTo>
                  <a:pt x="0" y="44214"/>
                  <a:pt x="44214" y="0"/>
                  <a:pt x="98755" y="0"/>
                </a:cubicBezTo>
                <a:lnTo>
                  <a:pt x="449885" y="0"/>
                </a:lnTo>
                <a:cubicBezTo>
                  <a:pt x="504426" y="0"/>
                  <a:pt x="548640" y="44214"/>
                  <a:pt x="548640" y="98755"/>
                </a:cubicBezTo>
                <a:lnTo>
                  <a:pt x="548640" y="449885"/>
                </a:lnTo>
                <a:cubicBezTo>
                  <a:pt x="548640" y="504426"/>
                  <a:pt x="504426" y="548640"/>
                  <a:pt x="449885" y="548640"/>
                </a:cubicBezTo>
                <a:lnTo>
                  <a:pt x="98755" y="548640"/>
                </a:lnTo>
              </a:path>
            </a:pathLst>
          </a:custGeom>
          <a:solidFill>
            <a:srgbClr val="3E00FF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E15042-20E4-348B-F298-9C25404E39F5}"/>
              </a:ext>
            </a:extLst>
          </p:cNvPr>
          <p:cNvGrpSpPr/>
          <p:nvPr/>
        </p:nvGrpSpPr>
        <p:grpSpPr>
          <a:xfrm>
            <a:off x="731517" y="3230406"/>
            <a:ext cx="3672843" cy="2694175"/>
            <a:chOff x="731517" y="3230406"/>
            <a:chExt cx="3672843" cy="26941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FA3494-2975-F487-4D04-F73277D92618}"/>
                </a:ext>
              </a:extLst>
            </p:cNvPr>
            <p:cNvGrpSpPr/>
            <p:nvPr/>
          </p:nvGrpSpPr>
          <p:grpSpPr>
            <a:xfrm>
              <a:off x="731517" y="3823376"/>
              <a:ext cx="3672843" cy="2101205"/>
              <a:chOff x="731518" y="3823376"/>
              <a:chExt cx="3383282" cy="2101205"/>
            </a:xfrm>
          </p:grpSpPr>
          <p:sp>
            <p:nvSpPr>
              <p:cNvPr id="13" name="Text 11"/>
              <p:cNvSpPr/>
              <p:nvPr/>
            </p:nvSpPr>
            <p:spPr>
              <a:xfrm>
                <a:off x="731520" y="4278661"/>
                <a:ext cx="3383280" cy="1645920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1645920">
                    <a:moveTo>
                      <a:pt x="0" y="1645920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1645920"/>
                    </a:lnTo>
                    <a:lnTo>
                      <a:pt x="0" y="1645920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TeraOpenScience connects students and recent graduates with researchers &amp; industry leaders</a:t>
                </a:r>
              </a:p>
              <a:p>
                <a:pPr marL="0" indent="0" algn="l">
                  <a:lnSpc>
                    <a:spcPct val="100000"/>
                  </a:lnSpc>
                  <a:buNone/>
                </a:pPr>
                <a:endParaRPr lang="en-US" sz="1000" dirty="0">
                  <a:latin typeface="Figtree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Figtree"/>
                    <a:ea typeface="Urbanist" pitchFamily="34" charset="-122"/>
                    <a:cs typeface="Urbanist" pitchFamily="34" charset="-120"/>
                  </a:rPr>
                  <a:t>Participants can demonstrate their skills to attract hiring managers and companies can showcase their attractiveness to potential new hires.</a:t>
                </a:r>
                <a:endParaRPr lang="en-US" dirty="0">
                  <a:latin typeface="Figtree"/>
                </a:endParaRPr>
              </a:p>
            </p:txBody>
          </p:sp>
          <p:sp>
            <p:nvSpPr>
              <p:cNvPr id="14" name="Text 12"/>
              <p:cNvSpPr/>
              <p:nvPr/>
            </p:nvSpPr>
            <p:spPr>
              <a:xfrm>
                <a:off x="731518" y="3823376"/>
                <a:ext cx="3383280" cy="461665"/>
              </a:xfrm>
              <a:custGeom>
                <a:avLst/>
                <a:gdLst/>
                <a:ahLst/>
                <a:cxnLst/>
                <a:rect l="l" t="t" r="r" b="b"/>
                <a:pathLst>
                  <a:path w="3383280" h="461665">
                    <a:moveTo>
                      <a:pt x="0" y="461665"/>
                    </a:moveTo>
                    <a:lnTo>
                      <a:pt x="0" y="0"/>
                    </a:lnTo>
                    <a:lnTo>
                      <a:pt x="3383280" y="0"/>
                    </a:lnTo>
                    <a:lnTo>
                      <a:pt x="3383280" y="461665"/>
                    </a:lnTo>
                    <a:lnTo>
                      <a:pt x="0" y="461665"/>
                    </a:lnTo>
                  </a:path>
                </a:pathLst>
              </a:cu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90000"/>
                  </a:lnSpc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Figtree"/>
                    <a:ea typeface="Urbanist Semibold" pitchFamily="34" charset="-122"/>
                    <a:cs typeface="Urbanist Semibold" pitchFamily="34" charset="-120"/>
                  </a:rPr>
                  <a:t>Networking Opportunities</a:t>
                </a:r>
                <a:endParaRPr lang="en-US" b="1" dirty="0">
                  <a:latin typeface="Figtree"/>
                </a:endParaRPr>
              </a:p>
            </p:txBody>
          </p:sp>
        </p:grpSp>
        <p:sp>
          <p:nvSpPr>
            <p:cNvPr id="15" name="Text 13"/>
            <p:cNvSpPr/>
            <p:nvPr/>
          </p:nvSpPr>
          <p:spPr>
            <a:xfrm>
              <a:off x="868678" y="323040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16672" y="54744"/>
                  </a:moveTo>
                  <a:lnTo>
                    <a:pt x="94769" y="76646"/>
                  </a:lnTo>
                  <a:cubicBezTo>
                    <a:pt x="88211" y="78447"/>
                    <a:pt x="82125" y="81747"/>
                    <a:pt x="76981" y="86290"/>
                  </a:cubicBezTo>
                  <a:lnTo>
                    <a:pt x="65580" y="96449"/>
                  </a:lnTo>
                  <a:cubicBezTo>
                    <a:pt x="61208" y="100349"/>
                    <a:pt x="55507" y="102492"/>
                    <a:pt x="49635" y="102492"/>
                  </a:cubicBezTo>
                  <a:lnTo>
                    <a:pt x="41148" y="102492"/>
                  </a:lnTo>
                  <a:lnTo>
                    <a:pt x="41148" y="157356"/>
                  </a:lnTo>
                  <a:cubicBezTo>
                    <a:pt x="49892" y="157614"/>
                    <a:pt x="58207" y="161171"/>
                    <a:pt x="64422" y="167386"/>
                  </a:cubicBezTo>
                  <a:lnTo>
                    <a:pt x="79681" y="182645"/>
                  </a:lnTo>
                  <a:lnTo>
                    <a:pt x="82682" y="185646"/>
                  </a:lnTo>
                  <a:lnTo>
                    <a:pt x="82682" y="185646"/>
                  </a:lnTo>
                  <a:lnTo>
                    <a:pt x="94255" y="197219"/>
                  </a:lnTo>
                  <a:cubicBezTo>
                    <a:pt x="96912" y="199876"/>
                    <a:pt x="101284" y="199876"/>
                    <a:pt x="103942" y="197219"/>
                  </a:cubicBezTo>
                  <a:cubicBezTo>
                    <a:pt x="104670" y="196490"/>
                    <a:pt x="105227" y="195633"/>
                    <a:pt x="105527" y="194733"/>
                  </a:cubicBezTo>
                  <a:cubicBezTo>
                    <a:pt x="106728" y="191432"/>
                    <a:pt x="109514" y="188946"/>
                    <a:pt x="112943" y="188175"/>
                  </a:cubicBezTo>
                  <a:cubicBezTo>
                    <a:pt x="116372" y="187403"/>
                    <a:pt x="119972" y="188432"/>
                    <a:pt x="122458" y="190961"/>
                  </a:cubicBezTo>
                  <a:lnTo>
                    <a:pt x="127087" y="195504"/>
                  </a:lnTo>
                  <a:cubicBezTo>
                    <a:pt x="132059" y="200476"/>
                    <a:pt x="140118" y="200476"/>
                    <a:pt x="145047" y="195504"/>
                  </a:cubicBezTo>
                  <a:cubicBezTo>
                    <a:pt x="147361" y="193189"/>
                    <a:pt x="148604" y="190232"/>
                    <a:pt x="148733" y="187189"/>
                  </a:cubicBezTo>
                  <a:cubicBezTo>
                    <a:pt x="148904" y="183417"/>
                    <a:pt x="151133" y="180074"/>
                    <a:pt x="154562" y="178445"/>
                  </a:cubicBezTo>
                  <a:cubicBezTo>
                    <a:pt x="157991" y="176816"/>
                    <a:pt x="161977" y="177159"/>
                    <a:pt x="165021" y="179345"/>
                  </a:cubicBezTo>
                  <a:cubicBezTo>
                    <a:pt x="169050" y="182217"/>
                    <a:pt x="174665" y="181831"/>
                    <a:pt x="178265" y="178230"/>
                  </a:cubicBezTo>
                  <a:cubicBezTo>
                    <a:pt x="182294" y="174201"/>
                    <a:pt x="182294" y="167686"/>
                    <a:pt x="178265" y="163700"/>
                  </a:cubicBezTo>
                  <a:lnTo>
                    <a:pt x="145775" y="131210"/>
                  </a:lnTo>
                  <a:lnTo>
                    <a:pt x="130431" y="145355"/>
                  </a:lnTo>
                  <a:cubicBezTo>
                    <a:pt x="118729" y="156156"/>
                    <a:pt x="100770" y="156328"/>
                    <a:pt x="88854" y="145741"/>
                  </a:cubicBezTo>
                  <a:cubicBezTo>
                    <a:pt x="75267" y="133653"/>
                    <a:pt x="74967" y="112565"/>
                    <a:pt x="88168" y="100092"/>
                  </a:cubicBezTo>
                  <a:lnTo>
                    <a:pt x="118215" y="71717"/>
                  </a:lnTo>
                  <a:cubicBezTo>
                    <a:pt x="129959" y="60659"/>
                    <a:pt x="145475" y="54486"/>
                    <a:pt x="161634" y="54486"/>
                  </a:cubicBezTo>
                  <a:cubicBezTo>
                    <a:pt x="177108" y="54486"/>
                    <a:pt x="192067" y="60187"/>
                    <a:pt x="203597" y="70431"/>
                  </a:cubicBezTo>
                  <a:lnTo>
                    <a:pt x="216498" y="81918"/>
                  </a:lnTo>
                  <a:lnTo>
                    <a:pt x="233172" y="81918"/>
                  </a:lnTo>
                  <a:lnTo>
                    <a:pt x="250317" y="81918"/>
                  </a:lnTo>
                  <a:lnTo>
                    <a:pt x="267462" y="81918"/>
                  </a:lnTo>
                  <a:cubicBezTo>
                    <a:pt x="271234" y="81918"/>
                    <a:pt x="274320" y="85005"/>
                    <a:pt x="274320" y="88776"/>
                  </a:cubicBezTo>
                  <a:lnTo>
                    <a:pt x="274320" y="177930"/>
                  </a:lnTo>
                  <a:cubicBezTo>
                    <a:pt x="274320" y="185517"/>
                    <a:pt x="268191" y="191646"/>
                    <a:pt x="260604" y="191646"/>
                  </a:cubicBezTo>
                  <a:lnTo>
                    <a:pt x="246888" y="191646"/>
                  </a:lnTo>
                  <a:cubicBezTo>
                    <a:pt x="241830" y="191646"/>
                    <a:pt x="237373" y="188903"/>
                    <a:pt x="235015" y="184788"/>
                  </a:cubicBezTo>
                  <a:lnTo>
                    <a:pt x="198625" y="184788"/>
                  </a:lnTo>
                  <a:cubicBezTo>
                    <a:pt x="197167" y="187660"/>
                    <a:pt x="195239" y="190403"/>
                    <a:pt x="192838" y="192804"/>
                  </a:cubicBezTo>
                  <a:cubicBezTo>
                    <a:pt x="185509" y="200133"/>
                    <a:pt x="175350" y="203005"/>
                    <a:pt x="165835" y="201419"/>
                  </a:cubicBezTo>
                  <a:cubicBezTo>
                    <a:pt x="164292" y="204548"/>
                    <a:pt x="162192" y="207463"/>
                    <a:pt x="159577" y="210077"/>
                  </a:cubicBezTo>
                  <a:cubicBezTo>
                    <a:pt x="147876" y="221779"/>
                    <a:pt x="129573" y="222936"/>
                    <a:pt x="116543" y="213549"/>
                  </a:cubicBezTo>
                  <a:cubicBezTo>
                    <a:pt x="105785" y="222465"/>
                    <a:pt x="89754" y="221907"/>
                    <a:pt x="79681" y="211792"/>
                  </a:cubicBezTo>
                  <a:lnTo>
                    <a:pt x="68151" y="200219"/>
                  </a:lnTo>
                  <a:lnTo>
                    <a:pt x="65151" y="197219"/>
                  </a:lnTo>
                  <a:lnTo>
                    <a:pt x="49892" y="181960"/>
                  </a:lnTo>
                  <a:cubicBezTo>
                    <a:pt x="47535" y="179602"/>
                    <a:pt x="44448" y="178230"/>
                    <a:pt x="41148" y="177973"/>
                  </a:cubicBezTo>
                  <a:cubicBezTo>
                    <a:pt x="41148" y="185517"/>
                    <a:pt x="34976" y="191646"/>
                    <a:pt x="27432" y="191646"/>
                  </a:cubicBezTo>
                  <a:lnTo>
                    <a:pt x="13716" y="191646"/>
                  </a:lnTo>
                  <a:cubicBezTo>
                    <a:pt x="6129" y="191646"/>
                    <a:pt x="0" y="185517"/>
                    <a:pt x="0" y="177930"/>
                  </a:cubicBezTo>
                  <a:lnTo>
                    <a:pt x="0" y="88776"/>
                  </a:lnTo>
                  <a:cubicBezTo>
                    <a:pt x="0" y="85005"/>
                    <a:pt x="3086" y="81918"/>
                    <a:pt x="6858" y="81918"/>
                  </a:cubicBezTo>
                  <a:lnTo>
                    <a:pt x="24003" y="81918"/>
                  </a:lnTo>
                  <a:lnTo>
                    <a:pt x="41148" y="81918"/>
                  </a:lnTo>
                  <a:lnTo>
                    <a:pt x="49635" y="81918"/>
                  </a:lnTo>
                  <a:cubicBezTo>
                    <a:pt x="50492" y="81918"/>
                    <a:pt x="51306" y="81618"/>
                    <a:pt x="51906" y="81061"/>
                  </a:cubicBezTo>
                  <a:lnTo>
                    <a:pt x="63265" y="70946"/>
                  </a:lnTo>
                  <a:cubicBezTo>
                    <a:pt x="75224" y="60359"/>
                    <a:pt x="90611" y="54486"/>
                    <a:pt x="106599" y="54486"/>
                  </a:cubicBezTo>
                  <a:lnTo>
                    <a:pt x="111014" y="54486"/>
                  </a:lnTo>
                  <a:cubicBezTo>
                    <a:pt x="112900" y="54486"/>
                    <a:pt x="114829" y="54572"/>
                    <a:pt x="116672" y="54744"/>
                  </a:cubicBezTo>
                  <a:lnTo>
                    <a:pt x="116672" y="54744"/>
                  </a:lnTo>
                  <a:moveTo>
                    <a:pt x="233172" y="164214"/>
                  </a:moveTo>
                  <a:lnTo>
                    <a:pt x="233172" y="102492"/>
                  </a:lnTo>
                  <a:lnTo>
                    <a:pt x="212598" y="102492"/>
                  </a:lnTo>
                  <a:cubicBezTo>
                    <a:pt x="210069" y="102492"/>
                    <a:pt x="207626" y="101549"/>
                    <a:pt x="205783" y="99878"/>
                  </a:cubicBezTo>
                  <a:lnTo>
                    <a:pt x="189967" y="85819"/>
                  </a:lnTo>
                  <a:cubicBezTo>
                    <a:pt x="182166" y="78875"/>
                    <a:pt x="172093" y="75060"/>
                    <a:pt x="161634" y="75060"/>
                  </a:cubicBezTo>
                  <a:cubicBezTo>
                    <a:pt x="150747" y="75060"/>
                    <a:pt x="140289" y="79218"/>
                    <a:pt x="132359" y="86676"/>
                  </a:cubicBezTo>
                  <a:lnTo>
                    <a:pt x="102313" y="115051"/>
                  </a:lnTo>
                  <a:cubicBezTo>
                    <a:pt x="97898" y="119252"/>
                    <a:pt x="97984" y="126324"/>
                    <a:pt x="102527" y="130353"/>
                  </a:cubicBezTo>
                  <a:cubicBezTo>
                    <a:pt x="106513" y="133911"/>
                    <a:pt x="112557" y="133825"/>
                    <a:pt x="116457" y="130224"/>
                  </a:cubicBezTo>
                  <a:lnTo>
                    <a:pt x="147276" y="101764"/>
                  </a:lnTo>
                  <a:cubicBezTo>
                    <a:pt x="151433" y="97906"/>
                    <a:pt x="157948" y="98163"/>
                    <a:pt x="161806" y="102364"/>
                  </a:cubicBezTo>
                  <a:cubicBezTo>
                    <a:pt x="165664" y="106564"/>
                    <a:pt x="165406" y="113037"/>
                    <a:pt x="161206" y="116894"/>
                  </a:cubicBezTo>
                  <a:lnTo>
                    <a:pt x="160863" y="117237"/>
                  </a:lnTo>
                  <a:lnTo>
                    <a:pt x="192753" y="149127"/>
                  </a:lnTo>
                  <a:cubicBezTo>
                    <a:pt x="197039" y="153413"/>
                    <a:pt x="199825" y="158685"/>
                    <a:pt x="201068" y="164172"/>
                  </a:cubicBezTo>
                  <a:lnTo>
                    <a:pt x="233129" y="164172"/>
                  </a:lnTo>
                  <a:lnTo>
                    <a:pt x="233172" y="164214"/>
                  </a:lnTo>
                  <a:moveTo>
                    <a:pt x="27432" y="171072"/>
                  </a:moveTo>
                  <a:cubicBezTo>
                    <a:pt x="27432" y="167285"/>
                    <a:pt x="24362" y="164214"/>
                    <a:pt x="20574" y="164214"/>
                  </a:cubicBezTo>
                  <a:cubicBezTo>
                    <a:pt x="16786" y="164214"/>
                    <a:pt x="13716" y="167285"/>
                    <a:pt x="13716" y="171072"/>
                  </a:cubicBezTo>
                  <a:cubicBezTo>
                    <a:pt x="13716" y="174860"/>
                    <a:pt x="16786" y="177930"/>
                    <a:pt x="20574" y="177930"/>
                  </a:cubicBezTo>
                  <a:cubicBezTo>
                    <a:pt x="24362" y="177930"/>
                    <a:pt x="27432" y="174860"/>
                    <a:pt x="27432" y="171072"/>
                  </a:cubicBezTo>
                  <a:moveTo>
                    <a:pt x="253746" y="177930"/>
                  </a:moveTo>
                  <a:cubicBezTo>
                    <a:pt x="257534" y="177930"/>
                    <a:pt x="260604" y="174860"/>
                    <a:pt x="260604" y="171072"/>
                  </a:cubicBezTo>
                  <a:cubicBezTo>
                    <a:pt x="260604" y="167285"/>
                    <a:pt x="257534" y="164214"/>
                    <a:pt x="253746" y="164214"/>
                  </a:cubicBezTo>
                  <a:cubicBezTo>
                    <a:pt x="249958" y="164214"/>
                    <a:pt x="246888" y="167285"/>
                    <a:pt x="246888" y="171072"/>
                  </a:cubicBezTo>
                  <a:cubicBezTo>
                    <a:pt x="246888" y="174860"/>
                    <a:pt x="249958" y="177930"/>
                    <a:pt x="253746" y="177930"/>
                  </a:cubicBezTo>
                </a:path>
              </a:pathLst>
            </a:custGeom>
            <a:solidFill>
              <a:srgbClr val="3E00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sp>
        <p:nvSpPr>
          <p:cNvPr id="16" name="Text 14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731519" y="932927"/>
            <a:ext cx="6952205" cy="1393712"/>
          </a:xfrm>
          <a:custGeom>
            <a:avLst/>
            <a:gdLst/>
            <a:ahLst/>
            <a:cxnLst/>
            <a:rect l="l" t="t" r="r" b="b"/>
            <a:pathLst>
              <a:path w="6238241" h="1393712">
                <a:moveTo>
                  <a:pt x="0" y="1393712"/>
                </a:moveTo>
                <a:lnTo>
                  <a:pt x="0" y="0"/>
                </a:lnTo>
                <a:lnTo>
                  <a:pt x="6238241" y="0"/>
                </a:lnTo>
                <a:lnTo>
                  <a:pt x="6238241" y="1393712"/>
                </a:lnTo>
                <a:lnTo>
                  <a:pt x="0" y="139371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 err="1">
                <a:solidFill>
                  <a:srgbClr val="FFFFFF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TeraOpenScience</a:t>
            </a:r>
            <a:r>
              <a:rPr lang="en-US" sz="4000" dirty="0">
                <a:solidFill>
                  <a:srgbClr val="FFFFFF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…</a:t>
            </a:r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FFFFFF"/>
                </a:solidFill>
                <a:latin typeface="Figtree"/>
                <a:ea typeface="Urbanist Semibold" pitchFamily="34" charset="-122"/>
              </a:rPr>
              <a:t>			…How it Works</a:t>
            </a:r>
            <a:endParaRPr lang="en-US" sz="4000" dirty="0">
              <a:latin typeface="Figtree"/>
            </a:endParaRPr>
          </a:p>
        </p:txBody>
      </p:sp>
      <p:pic>
        <p:nvPicPr>
          <p:cNvPr id="25" name="Picture 24" descr="A gold coin with a person and text&#10;&#10;AI-generated content may be incorrect.">
            <a:extLst>
              <a:ext uri="{FF2B5EF4-FFF2-40B4-BE49-F238E27FC236}">
                <a16:creationId xmlns:a16="http://schemas.microsoft.com/office/drawing/2014/main" id="{A56DEC27-182E-C65F-079D-E6885D9F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709" y="3131686"/>
            <a:ext cx="1116898" cy="12477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613C2E-8652-A898-655F-C029DB8B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00" y="27180"/>
            <a:ext cx="2797043" cy="27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31063E-B338-2447-8E90-15931D23C055}"/>
              </a:ext>
            </a:extLst>
          </p:cNvPr>
          <p:cNvSpPr txBox="1"/>
          <p:nvPr/>
        </p:nvSpPr>
        <p:spPr>
          <a:xfrm>
            <a:off x="646690" y="154040"/>
            <a:ext cx="609399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Unlocking the Future of Innovation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F67BFB5-B34C-1BA8-C7D9-C63B2577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"/>
            <a:ext cx="12192000" cy="2621280"/>
          </a:xfrm>
          <a:custGeom>
            <a:avLst/>
            <a:gdLst/>
            <a:ahLst/>
            <a:cxnLst/>
            <a:rect l="l" t="t" r="r" b="b"/>
            <a:pathLst>
              <a:path w="12192000" h="2621280">
                <a:moveTo>
                  <a:pt x="0" y="26212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621280"/>
                </a:lnTo>
                <a:lnTo>
                  <a:pt x="0" y="262128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030935" y="3793210"/>
            <a:ext cx="1463040" cy="2377440"/>
          </a:xfrm>
          <a:custGeom>
            <a:avLst/>
            <a:gdLst/>
            <a:ahLst/>
            <a:cxnLst/>
            <a:rect l="l" t="t" r="r" b="b"/>
            <a:pathLst>
              <a:path w="1463040" h="2377440">
                <a:moveTo>
                  <a:pt x="0" y="2377440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2377440"/>
                </a:lnTo>
                <a:lnTo>
                  <a:pt x="0" y="23774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Students can present their projects and CVs</a:t>
            </a:r>
            <a:endParaRPr lang="en-US" sz="14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This visibility helps them stand out to potential employers</a:t>
            </a:r>
            <a:endParaRPr lang="en-US" sz="1400" dirty="0">
              <a:latin typeface="Figtree"/>
            </a:endParaRPr>
          </a:p>
        </p:txBody>
      </p:sp>
      <p:sp>
        <p:nvSpPr>
          <p:cNvPr id="4" name="Text 2"/>
          <p:cNvSpPr/>
          <p:nvPr/>
        </p:nvSpPr>
        <p:spPr>
          <a:xfrm>
            <a:off x="2030935" y="3201337"/>
            <a:ext cx="1463040" cy="457521"/>
          </a:xfrm>
          <a:custGeom>
            <a:avLst/>
            <a:gdLst/>
            <a:ahLst/>
            <a:cxnLst/>
            <a:rect l="l" t="t" r="r" b="b"/>
            <a:pathLst>
              <a:path w="1463040" h="457521">
                <a:moveTo>
                  <a:pt x="0" y="457521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Showcase Work</a:t>
            </a:r>
            <a:endParaRPr lang="en-US" b="1" dirty="0"/>
          </a:p>
        </p:txBody>
      </p:sp>
      <p:sp>
        <p:nvSpPr>
          <p:cNvPr id="5" name="Text 3"/>
          <p:cNvSpPr/>
          <p:nvPr/>
        </p:nvSpPr>
        <p:spPr>
          <a:xfrm>
            <a:off x="3810838" y="3819354"/>
            <a:ext cx="1489015" cy="2377440"/>
          </a:xfrm>
          <a:custGeom>
            <a:avLst/>
            <a:gdLst/>
            <a:ahLst/>
            <a:cxnLst/>
            <a:rect l="l" t="t" r="r" b="b"/>
            <a:pathLst>
              <a:path w="1463040" h="2377440">
                <a:moveTo>
                  <a:pt x="0" y="2377440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2377440"/>
                </a:lnTo>
                <a:lnTo>
                  <a:pt x="0" y="23774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The platform connects students with industry leaders</a:t>
            </a:r>
            <a:endParaRPr lang="en-US" sz="14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Students gain valuable insights from experienced professionals</a:t>
            </a:r>
            <a:endParaRPr lang="en-US" sz="1400" dirty="0">
              <a:latin typeface="Figtree"/>
            </a:endParaRPr>
          </a:p>
        </p:txBody>
      </p:sp>
      <p:sp>
        <p:nvSpPr>
          <p:cNvPr id="6" name="Text 4"/>
          <p:cNvSpPr/>
          <p:nvPr/>
        </p:nvSpPr>
        <p:spPr>
          <a:xfrm>
            <a:off x="3757003" y="3201337"/>
            <a:ext cx="1463040" cy="457521"/>
          </a:xfrm>
          <a:custGeom>
            <a:avLst/>
            <a:gdLst/>
            <a:ahLst/>
            <a:cxnLst/>
            <a:rect l="l" t="t" r="r" b="b"/>
            <a:pathLst>
              <a:path w="1463040" h="457521">
                <a:moveTo>
                  <a:pt x="0" y="457521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Network Opportunities</a:t>
            </a:r>
            <a:endParaRPr lang="en-US" b="1" dirty="0"/>
          </a:p>
        </p:txBody>
      </p:sp>
      <p:sp>
        <p:nvSpPr>
          <p:cNvPr id="7" name="Text 5"/>
          <p:cNvSpPr/>
          <p:nvPr/>
        </p:nvSpPr>
        <p:spPr>
          <a:xfrm>
            <a:off x="7380874" y="3793210"/>
            <a:ext cx="1463040" cy="2377440"/>
          </a:xfrm>
          <a:custGeom>
            <a:avLst/>
            <a:gdLst/>
            <a:ahLst/>
            <a:cxnLst/>
            <a:rect l="l" t="t" r="r" b="b"/>
            <a:pathLst>
              <a:path w="1463040" h="2377440">
                <a:moveTo>
                  <a:pt x="0" y="2377440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2377440"/>
                </a:lnTo>
                <a:lnTo>
                  <a:pt x="0" y="23774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Participants can earn ScienceCoins through their engagement on the platform</a:t>
            </a:r>
            <a:endParaRPr lang="en-US" sz="14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These coins can be traded, providing additional value for their contributions</a:t>
            </a:r>
            <a:endParaRPr lang="en-US" sz="1400" dirty="0">
              <a:latin typeface="Figtree"/>
            </a:endParaRPr>
          </a:p>
        </p:txBody>
      </p:sp>
      <p:sp>
        <p:nvSpPr>
          <p:cNvPr id="8" name="Text 6"/>
          <p:cNvSpPr/>
          <p:nvPr/>
        </p:nvSpPr>
        <p:spPr>
          <a:xfrm>
            <a:off x="7380874" y="3201337"/>
            <a:ext cx="1463040" cy="457521"/>
          </a:xfrm>
          <a:custGeom>
            <a:avLst/>
            <a:gdLst/>
            <a:ahLst/>
            <a:cxnLst/>
            <a:rect l="l" t="t" r="r" b="b"/>
            <a:pathLst>
              <a:path w="1463040" h="457521">
                <a:moveTo>
                  <a:pt x="0" y="457521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Earn ScienceCoins</a:t>
            </a:r>
            <a:endParaRPr lang="en-US" b="1" dirty="0"/>
          </a:p>
        </p:txBody>
      </p:sp>
      <p:sp>
        <p:nvSpPr>
          <p:cNvPr id="9" name="Text 7"/>
          <p:cNvSpPr/>
          <p:nvPr/>
        </p:nvSpPr>
        <p:spPr>
          <a:xfrm>
            <a:off x="5483071" y="3793210"/>
            <a:ext cx="1463040" cy="2377440"/>
          </a:xfrm>
          <a:custGeom>
            <a:avLst/>
            <a:gdLst/>
            <a:ahLst/>
            <a:cxnLst/>
            <a:rect l="l" t="t" r="r" b="b"/>
            <a:pathLst>
              <a:path w="1463040" h="2377440">
                <a:moveTo>
                  <a:pt x="0" y="2377440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2377440"/>
                </a:lnTo>
                <a:lnTo>
                  <a:pt x="0" y="23774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Students participate on multidisciplinary teams to work on innovative solutions</a:t>
            </a:r>
            <a:endParaRPr lang="en-US" sz="14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Develop skills that prepare them for real-world challenges</a:t>
            </a:r>
            <a:endParaRPr lang="en-US" sz="1400" dirty="0">
              <a:latin typeface="Figtree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3071" y="3201337"/>
            <a:ext cx="1463040" cy="457521"/>
          </a:xfrm>
          <a:custGeom>
            <a:avLst/>
            <a:gdLst/>
            <a:ahLst/>
            <a:cxnLst/>
            <a:rect l="l" t="t" r="r" b="b"/>
            <a:pathLst>
              <a:path w="1463040" h="457521">
                <a:moveTo>
                  <a:pt x="0" y="457521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Collaborative Projects</a:t>
            </a:r>
            <a:endParaRPr lang="en-US" b="1" dirty="0"/>
          </a:p>
        </p:txBody>
      </p:sp>
      <p:sp>
        <p:nvSpPr>
          <p:cNvPr id="14" name="Text 12"/>
          <p:cNvSpPr/>
          <p:nvPr/>
        </p:nvSpPr>
        <p:spPr>
          <a:xfrm>
            <a:off x="6288302" y="168530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430" y="15228"/>
                </a:moveTo>
                <a:cubicBezTo>
                  <a:pt x="5096" y="15228"/>
                  <a:pt x="0" y="20324"/>
                  <a:pt x="0" y="26658"/>
                </a:cubicBezTo>
                <a:cubicBezTo>
                  <a:pt x="0" y="32992"/>
                  <a:pt x="5096" y="38088"/>
                  <a:pt x="11430" y="38088"/>
                </a:cubicBezTo>
                <a:lnTo>
                  <a:pt x="262890" y="38088"/>
                </a:lnTo>
                <a:cubicBezTo>
                  <a:pt x="269224" y="38088"/>
                  <a:pt x="274320" y="32992"/>
                  <a:pt x="274320" y="26658"/>
                </a:cubicBezTo>
                <a:cubicBezTo>
                  <a:pt x="274320" y="20324"/>
                  <a:pt x="269224" y="15228"/>
                  <a:pt x="262890" y="15228"/>
                </a:cubicBezTo>
                <a:lnTo>
                  <a:pt x="11430" y="15228"/>
                </a:lnTo>
                <a:moveTo>
                  <a:pt x="15240" y="53328"/>
                </a:moveTo>
                <a:lnTo>
                  <a:pt x="15240" y="156198"/>
                </a:lnTo>
                <a:cubicBezTo>
                  <a:pt x="15240" y="170914"/>
                  <a:pt x="27194" y="182868"/>
                  <a:pt x="41910" y="182868"/>
                </a:cubicBezTo>
                <a:lnTo>
                  <a:pt x="125730" y="182868"/>
                </a:lnTo>
                <a:lnTo>
                  <a:pt x="125730" y="204823"/>
                </a:lnTo>
                <a:lnTo>
                  <a:pt x="90964" y="239589"/>
                </a:lnTo>
                <a:cubicBezTo>
                  <a:pt x="86487" y="244066"/>
                  <a:pt x="86487" y="251305"/>
                  <a:pt x="90964" y="255734"/>
                </a:cubicBezTo>
                <a:cubicBezTo>
                  <a:pt x="95441" y="260163"/>
                  <a:pt x="102680" y="260211"/>
                  <a:pt x="107109" y="255734"/>
                </a:cubicBezTo>
                <a:lnTo>
                  <a:pt x="137112" y="225731"/>
                </a:lnTo>
                <a:lnTo>
                  <a:pt x="167116" y="255734"/>
                </a:lnTo>
                <a:cubicBezTo>
                  <a:pt x="171593" y="260211"/>
                  <a:pt x="178832" y="260211"/>
                  <a:pt x="183261" y="255734"/>
                </a:cubicBezTo>
                <a:cubicBezTo>
                  <a:pt x="187690" y="251258"/>
                  <a:pt x="187738" y="244019"/>
                  <a:pt x="183261" y="239589"/>
                </a:cubicBezTo>
                <a:lnTo>
                  <a:pt x="148495" y="204823"/>
                </a:lnTo>
                <a:lnTo>
                  <a:pt x="148495" y="182868"/>
                </a:lnTo>
                <a:lnTo>
                  <a:pt x="232315" y="182868"/>
                </a:lnTo>
                <a:cubicBezTo>
                  <a:pt x="247031" y="182868"/>
                  <a:pt x="258985" y="170914"/>
                  <a:pt x="258985" y="156198"/>
                </a:cubicBezTo>
                <a:lnTo>
                  <a:pt x="258985" y="53328"/>
                </a:lnTo>
                <a:lnTo>
                  <a:pt x="236125" y="53328"/>
                </a:lnTo>
                <a:lnTo>
                  <a:pt x="236125" y="156198"/>
                </a:lnTo>
                <a:cubicBezTo>
                  <a:pt x="236125" y="158294"/>
                  <a:pt x="234410" y="160008"/>
                  <a:pt x="232315" y="160008"/>
                </a:cubicBezTo>
                <a:lnTo>
                  <a:pt x="137065" y="160008"/>
                </a:lnTo>
                <a:lnTo>
                  <a:pt x="41910" y="160008"/>
                </a:lnTo>
                <a:cubicBezTo>
                  <a:pt x="39815" y="160008"/>
                  <a:pt x="38100" y="158294"/>
                  <a:pt x="38100" y="156198"/>
                </a:cubicBezTo>
                <a:lnTo>
                  <a:pt x="38100" y="53328"/>
                </a:lnTo>
                <a:lnTo>
                  <a:pt x="15240" y="53328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380874" y="279247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52775" y="143589"/>
                </a:moveTo>
                <a:cubicBezTo>
                  <a:pt x="31665" y="131695"/>
                  <a:pt x="25718" y="119318"/>
                  <a:pt x="25718" y="111443"/>
                </a:cubicBezTo>
                <a:cubicBezTo>
                  <a:pt x="25718" y="103566"/>
                  <a:pt x="31665" y="91190"/>
                  <a:pt x="52775" y="79296"/>
                </a:cubicBezTo>
                <a:cubicBezTo>
                  <a:pt x="73081" y="67884"/>
                  <a:pt x="102870" y="60007"/>
                  <a:pt x="137160" y="60007"/>
                </a:cubicBezTo>
                <a:cubicBezTo>
                  <a:pt x="171450" y="60007"/>
                  <a:pt x="201240" y="67884"/>
                  <a:pt x="221546" y="79296"/>
                </a:cubicBezTo>
                <a:cubicBezTo>
                  <a:pt x="242655" y="91190"/>
                  <a:pt x="248603" y="103566"/>
                  <a:pt x="248603" y="111443"/>
                </a:cubicBezTo>
                <a:cubicBezTo>
                  <a:pt x="248603" y="119319"/>
                  <a:pt x="242655" y="131695"/>
                  <a:pt x="221546" y="143589"/>
                </a:cubicBezTo>
                <a:cubicBezTo>
                  <a:pt x="201240" y="155002"/>
                  <a:pt x="171450" y="162877"/>
                  <a:pt x="137160" y="162877"/>
                </a:cubicBezTo>
                <a:cubicBezTo>
                  <a:pt x="102870" y="162877"/>
                  <a:pt x="73081" y="155002"/>
                  <a:pt x="52775" y="143589"/>
                </a:cubicBezTo>
                <a:lnTo>
                  <a:pt x="52775" y="143589"/>
                </a:lnTo>
                <a:moveTo>
                  <a:pt x="137160" y="34290"/>
                </a:moveTo>
                <a:cubicBezTo>
                  <a:pt x="61401" y="34290"/>
                  <a:pt x="0" y="68848"/>
                  <a:pt x="0" y="111443"/>
                </a:cubicBezTo>
                <a:lnTo>
                  <a:pt x="0" y="137160"/>
                </a:lnTo>
                <a:lnTo>
                  <a:pt x="0" y="171450"/>
                </a:lnTo>
                <a:cubicBezTo>
                  <a:pt x="0" y="209330"/>
                  <a:pt x="61401" y="240030"/>
                  <a:pt x="137160" y="240030"/>
                </a:cubicBezTo>
                <a:cubicBezTo>
                  <a:pt x="212919" y="240030"/>
                  <a:pt x="274320" y="209330"/>
                  <a:pt x="274320" y="171450"/>
                </a:cubicBezTo>
                <a:lnTo>
                  <a:pt x="274320" y="137160"/>
                </a:lnTo>
                <a:lnTo>
                  <a:pt x="274320" y="111443"/>
                </a:lnTo>
                <a:cubicBezTo>
                  <a:pt x="274320" y="68848"/>
                  <a:pt x="212919" y="34290"/>
                  <a:pt x="137160" y="34290"/>
                </a:cubicBezTo>
                <a:lnTo>
                  <a:pt x="137160" y="34290"/>
                </a:lnTo>
                <a:moveTo>
                  <a:pt x="115729" y="187684"/>
                </a:moveTo>
                <a:cubicBezTo>
                  <a:pt x="122694" y="188274"/>
                  <a:pt x="129873" y="188595"/>
                  <a:pt x="137160" y="188595"/>
                </a:cubicBezTo>
                <a:cubicBezTo>
                  <a:pt x="144447" y="188595"/>
                  <a:pt x="151626" y="188274"/>
                  <a:pt x="158591" y="187684"/>
                </a:cubicBezTo>
                <a:lnTo>
                  <a:pt x="158591" y="213402"/>
                </a:lnTo>
                <a:cubicBezTo>
                  <a:pt x="151680" y="213991"/>
                  <a:pt x="144500" y="214313"/>
                  <a:pt x="137160" y="214313"/>
                </a:cubicBezTo>
                <a:cubicBezTo>
                  <a:pt x="129820" y="214313"/>
                  <a:pt x="122640" y="213991"/>
                  <a:pt x="115729" y="213402"/>
                </a:cubicBezTo>
                <a:lnTo>
                  <a:pt x="115729" y="187684"/>
                </a:lnTo>
                <a:moveTo>
                  <a:pt x="98584" y="185541"/>
                </a:moveTo>
                <a:lnTo>
                  <a:pt x="98584" y="211312"/>
                </a:lnTo>
                <a:cubicBezTo>
                  <a:pt x="85886" y="209223"/>
                  <a:pt x="74313" y="206169"/>
                  <a:pt x="64294" y="202418"/>
                </a:cubicBezTo>
                <a:lnTo>
                  <a:pt x="64294" y="176861"/>
                </a:lnTo>
                <a:cubicBezTo>
                  <a:pt x="74849" y="180612"/>
                  <a:pt x="86368" y="183559"/>
                  <a:pt x="98584" y="185541"/>
                </a:cubicBezTo>
                <a:lnTo>
                  <a:pt x="98584" y="185541"/>
                </a:lnTo>
                <a:moveTo>
                  <a:pt x="25718" y="156448"/>
                </a:moveTo>
                <a:cubicBezTo>
                  <a:pt x="31933" y="161324"/>
                  <a:pt x="39112" y="165771"/>
                  <a:pt x="47149" y="169682"/>
                </a:cubicBezTo>
                <a:lnTo>
                  <a:pt x="47149" y="194596"/>
                </a:lnTo>
                <a:cubicBezTo>
                  <a:pt x="29039" y="184416"/>
                  <a:pt x="25718" y="175093"/>
                  <a:pt x="25718" y="171450"/>
                </a:cubicBezTo>
                <a:lnTo>
                  <a:pt x="25718" y="156448"/>
                </a:lnTo>
                <a:moveTo>
                  <a:pt x="175736" y="211259"/>
                </a:moveTo>
                <a:lnTo>
                  <a:pt x="175736" y="185488"/>
                </a:lnTo>
                <a:cubicBezTo>
                  <a:pt x="187952" y="183452"/>
                  <a:pt x="199471" y="180558"/>
                  <a:pt x="210026" y="176808"/>
                </a:cubicBezTo>
                <a:lnTo>
                  <a:pt x="210026" y="202365"/>
                </a:lnTo>
                <a:cubicBezTo>
                  <a:pt x="200007" y="206115"/>
                  <a:pt x="188434" y="209169"/>
                  <a:pt x="175736" y="211259"/>
                </a:cubicBezTo>
                <a:moveTo>
                  <a:pt x="227171" y="194542"/>
                </a:moveTo>
                <a:lnTo>
                  <a:pt x="227171" y="169628"/>
                </a:lnTo>
                <a:cubicBezTo>
                  <a:pt x="235208" y="165717"/>
                  <a:pt x="242387" y="161270"/>
                  <a:pt x="248603" y="156394"/>
                </a:cubicBezTo>
                <a:lnTo>
                  <a:pt x="248603" y="171396"/>
                </a:lnTo>
                <a:cubicBezTo>
                  <a:pt x="248603" y="175040"/>
                  <a:pt x="245281" y="184362"/>
                  <a:pt x="227171" y="194488"/>
                </a:cubicBezTo>
                <a:lnTo>
                  <a:pt x="227171" y="194542"/>
                </a:lnTo>
                <a:moveTo>
                  <a:pt x="137160" y="98584"/>
                </a:moveTo>
                <a:cubicBezTo>
                  <a:pt x="158698" y="98584"/>
                  <a:pt x="177719" y="101370"/>
                  <a:pt x="190899" y="105495"/>
                </a:cubicBezTo>
                <a:cubicBezTo>
                  <a:pt x="197221" y="107478"/>
                  <a:pt x="201561" y="109621"/>
                  <a:pt x="204133" y="111443"/>
                </a:cubicBezTo>
                <a:cubicBezTo>
                  <a:pt x="201561" y="113264"/>
                  <a:pt x="197221" y="115354"/>
                  <a:pt x="190899" y="117390"/>
                </a:cubicBezTo>
                <a:cubicBezTo>
                  <a:pt x="177719" y="121569"/>
                  <a:pt x="158752" y="124301"/>
                  <a:pt x="137160" y="124301"/>
                </a:cubicBezTo>
                <a:cubicBezTo>
                  <a:pt x="115568" y="124301"/>
                  <a:pt x="96601" y="121515"/>
                  <a:pt x="83421" y="117390"/>
                </a:cubicBezTo>
                <a:cubicBezTo>
                  <a:pt x="77099" y="115407"/>
                  <a:pt x="72759" y="113264"/>
                  <a:pt x="70187" y="111443"/>
                </a:cubicBezTo>
                <a:cubicBezTo>
                  <a:pt x="72759" y="109621"/>
                  <a:pt x="77099" y="107531"/>
                  <a:pt x="83421" y="105495"/>
                </a:cubicBezTo>
                <a:cubicBezTo>
                  <a:pt x="96601" y="101316"/>
                  <a:pt x="115568" y="98584"/>
                  <a:pt x="137160" y="98584"/>
                </a:cubicBezTo>
                <a:lnTo>
                  <a:pt x="137160" y="98584"/>
                </a:lnTo>
                <a:moveTo>
                  <a:pt x="206169" y="113264"/>
                </a:moveTo>
                <a:cubicBezTo>
                  <a:pt x="206169" y="113264"/>
                  <a:pt x="206169" y="113211"/>
                  <a:pt x="206115" y="113157"/>
                </a:cubicBezTo>
                <a:cubicBezTo>
                  <a:pt x="206169" y="113211"/>
                  <a:pt x="206169" y="113264"/>
                  <a:pt x="206169" y="113264"/>
                </a:cubicBezTo>
                <a:moveTo>
                  <a:pt x="206115" y="109728"/>
                </a:moveTo>
                <a:cubicBezTo>
                  <a:pt x="206169" y="109674"/>
                  <a:pt x="206169" y="109621"/>
                  <a:pt x="206169" y="109621"/>
                </a:cubicBezTo>
                <a:cubicBezTo>
                  <a:pt x="206169" y="109621"/>
                  <a:pt x="206115" y="109674"/>
                  <a:pt x="206115" y="109728"/>
                </a:cubicBezTo>
                <a:moveTo>
                  <a:pt x="68205" y="109621"/>
                </a:moveTo>
                <a:cubicBezTo>
                  <a:pt x="68205" y="109621"/>
                  <a:pt x="68205" y="109674"/>
                  <a:pt x="68259" y="109728"/>
                </a:cubicBezTo>
                <a:cubicBezTo>
                  <a:pt x="68205" y="109674"/>
                  <a:pt x="68205" y="109621"/>
                  <a:pt x="68205" y="109621"/>
                </a:cubicBezTo>
                <a:moveTo>
                  <a:pt x="68259" y="113157"/>
                </a:moveTo>
                <a:cubicBezTo>
                  <a:pt x="68205" y="113211"/>
                  <a:pt x="68205" y="113264"/>
                  <a:pt x="68205" y="113264"/>
                </a:cubicBezTo>
                <a:cubicBezTo>
                  <a:pt x="68205" y="113264"/>
                  <a:pt x="68259" y="113211"/>
                  <a:pt x="68259" y="113157"/>
                </a:cubicBezTo>
                <a:moveTo>
                  <a:pt x="231458" y="111443"/>
                </a:moveTo>
                <a:cubicBezTo>
                  <a:pt x="231458" y="101959"/>
                  <a:pt x="225403" y="95208"/>
                  <a:pt x="219885" y="91136"/>
                </a:cubicBezTo>
                <a:cubicBezTo>
                  <a:pt x="214152" y="86850"/>
                  <a:pt x="206704" y="83528"/>
                  <a:pt x="198614" y="81010"/>
                </a:cubicBezTo>
                <a:cubicBezTo>
                  <a:pt x="182326" y="75867"/>
                  <a:pt x="160574" y="72866"/>
                  <a:pt x="137160" y="72866"/>
                </a:cubicBezTo>
                <a:cubicBezTo>
                  <a:pt x="113746" y="72866"/>
                  <a:pt x="91994" y="75867"/>
                  <a:pt x="75706" y="81010"/>
                </a:cubicBezTo>
                <a:cubicBezTo>
                  <a:pt x="67615" y="83582"/>
                  <a:pt x="60168" y="86850"/>
                  <a:pt x="54435" y="91136"/>
                </a:cubicBezTo>
                <a:cubicBezTo>
                  <a:pt x="48917" y="95208"/>
                  <a:pt x="42862" y="101959"/>
                  <a:pt x="42862" y="111443"/>
                </a:cubicBezTo>
                <a:cubicBezTo>
                  <a:pt x="42862" y="120926"/>
                  <a:pt x="48917" y="127677"/>
                  <a:pt x="54435" y="131749"/>
                </a:cubicBezTo>
                <a:cubicBezTo>
                  <a:pt x="60168" y="136035"/>
                  <a:pt x="67615" y="139357"/>
                  <a:pt x="75706" y="141875"/>
                </a:cubicBezTo>
                <a:cubicBezTo>
                  <a:pt x="91994" y="147018"/>
                  <a:pt x="113746" y="150019"/>
                  <a:pt x="137160" y="150019"/>
                </a:cubicBezTo>
                <a:cubicBezTo>
                  <a:pt x="160574" y="150019"/>
                  <a:pt x="182326" y="147018"/>
                  <a:pt x="198614" y="141875"/>
                </a:cubicBezTo>
                <a:cubicBezTo>
                  <a:pt x="206704" y="139303"/>
                  <a:pt x="214152" y="136035"/>
                  <a:pt x="219885" y="131749"/>
                </a:cubicBezTo>
                <a:cubicBezTo>
                  <a:pt x="225403" y="127623"/>
                  <a:pt x="231458" y="120926"/>
                  <a:pt x="231458" y="111443"/>
                </a:cubicBez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757003" y="279247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6672" y="54744"/>
                </a:moveTo>
                <a:lnTo>
                  <a:pt x="94769" y="76646"/>
                </a:lnTo>
                <a:cubicBezTo>
                  <a:pt x="88211" y="78447"/>
                  <a:pt x="82125" y="81747"/>
                  <a:pt x="76981" y="86290"/>
                </a:cubicBezTo>
                <a:lnTo>
                  <a:pt x="65580" y="96449"/>
                </a:lnTo>
                <a:cubicBezTo>
                  <a:pt x="61208" y="100349"/>
                  <a:pt x="55507" y="102492"/>
                  <a:pt x="49635" y="102492"/>
                </a:cubicBezTo>
                <a:lnTo>
                  <a:pt x="41148" y="102492"/>
                </a:lnTo>
                <a:lnTo>
                  <a:pt x="41148" y="157356"/>
                </a:lnTo>
                <a:cubicBezTo>
                  <a:pt x="49892" y="157614"/>
                  <a:pt x="58207" y="161171"/>
                  <a:pt x="64422" y="167386"/>
                </a:cubicBezTo>
                <a:lnTo>
                  <a:pt x="79681" y="182645"/>
                </a:lnTo>
                <a:lnTo>
                  <a:pt x="82682" y="185646"/>
                </a:lnTo>
                <a:lnTo>
                  <a:pt x="82682" y="185646"/>
                </a:lnTo>
                <a:lnTo>
                  <a:pt x="94255" y="197219"/>
                </a:lnTo>
                <a:cubicBezTo>
                  <a:pt x="96912" y="199876"/>
                  <a:pt x="101284" y="199876"/>
                  <a:pt x="103942" y="197219"/>
                </a:cubicBezTo>
                <a:cubicBezTo>
                  <a:pt x="104670" y="196490"/>
                  <a:pt x="105227" y="195633"/>
                  <a:pt x="105527" y="194733"/>
                </a:cubicBezTo>
                <a:cubicBezTo>
                  <a:pt x="106728" y="191432"/>
                  <a:pt x="109514" y="188946"/>
                  <a:pt x="112943" y="188175"/>
                </a:cubicBezTo>
                <a:cubicBezTo>
                  <a:pt x="116372" y="187403"/>
                  <a:pt x="119972" y="188432"/>
                  <a:pt x="122458" y="190961"/>
                </a:cubicBezTo>
                <a:lnTo>
                  <a:pt x="127087" y="195504"/>
                </a:lnTo>
                <a:cubicBezTo>
                  <a:pt x="132059" y="200476"/>
                  <a:pt x="140118" y="200476"/>
                  <a:pt x="145047" y="195504"/>
                </a:cubicBezTo>
                <a:cubicBezTo>
                  <a:pt x="147361" y="193189"/>
                  <a:pt x="148604" y="190232"/>
                  <a:pt x="148733" y="187189"/>
                </a:cubicBezTo>
                <a:cubicBezTo>
                  <a:pt x="148904" y="183417"/>
                  <a:pt x="151133" y="180074"/>
                  <a:pt x="154562" y="178445"/>
                </a:cubicBezTo>
                <a:cubicBezTo>
                  <a:pt x="157991" y="176816"/>
                  <a:pt x="161977" y="177159"/>
                  <a:pt x="165021" y="179345"/>
                </a:cubicBezTo>
                <a:cubicBezTo>
                  <a:pt x="169050" y="182217"/>
                  <a:pt x="174665" y="181831"/>
                  <a:pt x="178265" y="178230"/>
                </a:cubicBezTo>
                <a:cubicBezTo>
                  <a:pt x="182294" y="174201"/>
                  <a:pt x="182294" y="167686"/>
                  <a:pt x="178265" y="163700"/>
                </a:cubicBezTo>
                <a:lnTo>
                  <a:pt x="145775" y="131210"/>
                </a:lnTo>
                <a:lnTo>
                  <a:pt x="130431" y="145355"/>
                </a:lnTo>
                <a:cubicBezTo>
                  <a:pt x="118729" y="156156"/>
                  <a:pt x="100770" y="156328"/>
                  <a:pt x="88854" y="145741"/>
                </a:cubicBezTo>
                <a:cubicBezTo>
                  <a:pt x="75267" y="133653"/>
                  <a:pt x="74967" y="112565"/>
                  <a:pt x="88168" y="100092"/>
                </a:cubicBezTo>
                <a:lnTo>
                  <a:pt x="118215" y="71717"/>
                </a:lnTo>
                <a:cubicBezTo>
                  <a:pt x="129959" y="60659"/>
                  <a:pt x="145475" y="54486"/>
                  <a:pt x="161634" y="54486"/>
                </a:cubicBezTo>
                <a:cubicBezTo>
                  <a:pt x="177108" y="54486"/>
                  <a:pt x="192067" y="60187"/>
                  <a:pt x="203597" y="70431"/>
                </a:cubicBezTo>
                <a:lnTo>
                  <a:pt x="216498" y="81918"/>
                </a:lnTo>
                <a:lnTo>
                  <a:pt x="233172" y="81918"/>
                </a:lnTo>
                <a:lnTo>
                  <a:pt x="250317" y="81918"/>
                </a:lnTo>
                <a:lnTo>
                  <a:pt x="267462" y="81918"/>
                </a:lnTo>
                <a:cubicBezTo>
                  <a:pt x="271234" y="81918"/>
                  <a:pt x="274320" y="85005"/>
                  <a:pt x="274320" y="88776"/>
                </a:cubicBezTo>
                <a:lnTo>
                  <a:pt x="274320" y="177930"/>
                </a:lnTo>
                <a:cubicBezTo>
                  <a:pt x="274320" y="185517"/>
                  <a:pt x="268191" y="191646"/>
                  <a:pt x="260604" y="191646"/>
                </a:cubicBezTo>
                <a:lnTo>
                  <a:pt x="246888" y="191646"/>
                </a:lnTo>
                <a:cubicBezTo>
                  <a:pt x="241830" y="191646"/>
                  <a:pt x="237373" y="188903"/>
                  <a:pt x="235015" y="184788"/>
                </a:cubicBezTo>
                <a:lnTo>
                  <a:pt x="198625" y="184788"/>
                </a:lnTo>
                <a:cubicBezTo>
                  <a:pt x="197167" y="187660"/>
                  <a:pt x="195239" y="190403"/>
                  <a:pt x="192838" y="192804"/>
                </a:cubicBezTo>
                <a:cubicBezTo>
                  <a:pt x="185509" y="200133"/>
                  <a:pt x="175350" y="203005"/>
                  <a:pt x="165835" y="201419"/>
                </a:cubicBezTo>
                <a:cubicBezTo>
                  <a:pt x="164292" y="204548"/>
                  <a:pt x="162192" y="207463"/>
                  <a:pt x="159577" y="210077"/>
                </a:cubicBezTo>
                <a:cubicBezTo>
                  <a:pt x="147876" y="221779"/>
                  <a:pt x="129573" y="222936"/>
                  <a:pt x="116543" y="213549"/>
                </a:cubicBezTo>
                <a:cubicBezTo>
                  <a:pt x="105785" y="222465"/>
                  <a:pt x="89754" y="221907"/>
                  <a:pt x="79681" y="211792"/>
                </a:cubicBezTo>
                <a:lnTo>
                  <a:pt x="68151" y="200219"/>
                </a:lnTo>
                <a:lnTo>
                  <a:pt x="65151" y="197219"/>
                </a:lnTo>
                <a:lnTo>
                  <a:pt x="49892" y="181960"/>
                </a:lnTo>
                <a:cubicBezTo>
                  <a:pt x="47535" y="179602"/>
                  <a:pt x="44448" y="178230"/>
                  <a:pt x="41148" y="177973"/>
                </a:cubicBezTo>
                <a:cubicBezTo>
                  <a:pt x="41148" y="185517"/>
                  <a:pt x="34976" y="191646"/>
                  <a:pt x="27432" y="191646"/>
                </a:cubicBezTo>
                <a:lnTo>
                  <a:pt x="13716" y="191646"/>
                </a:lnTo>
                <a:cubicBezTo>
                  <a:pt x="6129" y="191646"/>
                  <a:pt x="0" y="185517"/>
                  <a:pt x="0" y="177930"/>
                </a:cubicBezTo>
                <a:lnTo>
                  <a:pt x="0" y="88776"/>
                </a:lnTo>
                <a:cubicBezTo>
                  <a:pt x="0" y="85005"/>
                  <a:pt x="3086" y="81918"/>
                  <a:pt x="6858" y="81918"/>
                </a:cubicBezTo>
                <a:lnTo>
                  <a:pt x="24003" y="81918"/>
                </a:lnTo>
                <a:lnTo>
                  <a:pt x="41148" y="81918"/>
                </a:lnTo>
                <a:lnTo>
                  <a:pt x="49635" y="81918"/>
                </a:lnTo>
                <a:cubicBezTo>
                  <a:pt x="50492" y="81918"/>
                  <a:pt x="51306" y="81618"/>
                  <a:pt x="51906" y="81061"/>
                </a:cubicBezTo>
                <a:lnTo>
                  <a:pt x="63265" y="70946"/>
                </a:lnTo>
                <a:cubicBezTo>
                  <a:pt x="75224" y="60359"/>
                  <a:pt x="90611" y="54486"/>
                  <a:pt x="106599" y="54486"/>
                </a:cubicBezTo>
                <a:lnTo>
                  <a:pt x="111014" y="54486"/>
                </a:lnTo>
                <a:cubicBezTo>
                  <a:pt x="112900" y="54486"/>
                  <a:pt x="114829" y="54572"/>
                  <a:pt x="116672" y="54744"/>
                </a:cubicBezTo>
                <a:lnTo>
                  <a:pt x="116672" y="54744"/>
                </a:lnTo>
                <a:moveTo>
                  <a:pt x="233172" y="164214"/>
                </a:moveTo>
                <a:lnTo>
                  <a:pt x="233172" y="102492"/>
                </a:lnTo>
                <a:lnTo>
                  <a:pt x="212598" y="102492"/>
                </a:lnTo>
                <a:cubicBezTo>
                  <a:pt x="210069" y="102492"/>
                  <a:pt x="207626" y="101549"/>
                  <a:pt x="205783" y="99878"/>
                </a:cubicBezTo>
                <a:lnTo>
                  <a:pt x="189967" y="85819"/>
                </a:lnTo>
                <a:cubicBezTo>
                  <a:pt x="182166" y="78875"/>
                  <a:pt x="172093" y="75060"/>
                  <a:pt x="161634" y="75060"/>
                </a:cubicBezTo>
                <a:cubicBezTo>
                  <a:pt x="150747" y="75060"/>
                  <a:pt x="140289" y="79218"/>
                  <a:pt x="132359" y="86676"/>
                </a:cubicBezTo>
                <a:lnTo>
                  <a:pt x="102313" y="115051"/>
                </a:lnTo>
                <a:cubicBezTo>
                  <a:pt x="97898" y="119252"/>
                  <a:pt x="97984" y="126324"/>
                  <a:pt x="102527" y="130353"/>
                </a:cubicBezTo>
                <a:cubicBezTo>
                  <a:pt x="106513" y="133911"/>
                  <a:pt x="112557" y="133825"/>
                  <a:pt x="116457" y="130224"/>
                </a:cubicBezTo>
                <a:lnTo>
                  <a:pt x="147276" y="101764"/>
                </a:lnTo>
                <a:cubicBezTo>
                  <a:pt x="151433" y="97906"/>
                  <a:pt x="157948" y="98163"/>
                  <a:pt x="161806" y="102364"/>
                </a:cubicBezTo>
                <a:cubicBezTo>
                  <a:pt x="165664" y="106564"/>
                  <a:pt x="165406" y="113037"/>
                  <a:pt x="161206" y="116894"/>
                </a:cubicBezTo>
                <a:lnTo>
                  <a:pt x="160863" y="117237"/>
                </a:lnTo>
                <a:lnTo>
                  <a:pt x="192753" y="149127"/>
                </a:lnTo>
                <a:cubicBezTo>
                  <a:pt x="197039" y="153413"/>
                  <a:pt x="199825" y="158685"/>
                  <a:pt x="201068" y="164172"/>
                </a:cubicBezTo>
                <a:lnTo>
                  <a:pt x="233129" y="164172"/>
                </a:lnTo>
                <a:lnTo>
                  <a:pt x="233172" y="164214"/>
                </a:lnTo>
                <a:moveTo>
                  <a:pt x="27432" y="171072"/>
                </a:moveTo>
                <a:cubicBezTo>
                  <a:pt x="27432" y="167285"/>
                  <a:pt x="24362" y="164214"/>
                  <a:pt x="20574" y="164214"/>
                </a:cubicBezTo>
                <a:cubicBezTo>
                  <a:pt x="16786" y="164214"/>
                  <a:pt x="13716" y="167285"/>
                  <a:pt x="13716" y="171072"/>
                </a:cubicBezTo>
                <a:cubicBezTo>
                  <a:pt x="13716" y="174860"/>
                  <a:pt x="16786" y="177930"/>
                  <a:pt x="20574" y="177930"/>
                </a:cubicBezTo>
                <a:cubicBezTo>
                  <a:pt x="24362" y="177930"/>
                  <a:pt x="27432" y="174860"/>
                  <a:pt x="27432" y="171072"/>
                </a:cubicBezTo>
                <a:moveTo>
                  <a:pt x="253746" y="177930"/>
                </a:moveTo>
                <a:cubicBezTo>
                  <a:pt x="257534" y="177930"/>
                  <a:pt x="260604" y="174860"/>
                  <a:pt x="260604" y="171072"/>
                </a:cubicBezTo>
                <a:cubicBezTo>
                  <a:pt x="260604" y="167285"/>
                  <a:pt x="257534" y="164214"/>
                  <a:pt x="253746" y="164214"/>
                </a:cubicBezTo>
                <a:cubicBezTo>
                  <a:pt x="249958" y="164214"/>
                  <a:pt x="246888" y="167285"/>
                  <a:pt x="246888" y="171072"/>
                </a:cubicBezTo>
                <a:cubicBezTo>
                  <a:pt x="246888" y="174860"/>
                  <a:pt x="249958" y="177930"/>
                  <a:pt x="253746" y="177930"/>
                </a:cubicBez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483071" y="279247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93524" y="133356"/>
                </a:moveTo>
                <a:cubicBezTo>
                  <a:pt x="201239" y="122319"/>
                  <a:pt x="205740" y="108871"/>
                  <a:pt x="205740" y="94297"/>
                </a:cubicBezTo>
                <a:cubicBezTo>
                  <a:pt x="205740" y="56418"/>
                  <a:pt x="175040" y="25717"/>
                  <a:pt x="137160" y="25717"/>
                </a:cubicBezTo>
                <a:cubicBezTo>
                  <a:pt x="99280" y="25717"/>
                  <a:pt x="68580" y="56418"/>
                  <a:pt x="68580" y="94297"/>
                </a:cubicBezTo>
                <a:cubicBezTo>
                  <a:pt x="68580" y="108871"/>
                  <a:pt x="73081" y="122319"/>
                  <a:pt x="80796" y="133356"/>
                </a:cubicBezTo>
                <a:cubicBezTo>
                  <a:pt x="82778" y="136196"/>
                  <a:pt x="85136" y="139410"/>
                  <a:pt x="87654" y="142839"/>
                </a:cubicBezTo>
                <a:lnTo>
                  <a:pt x="87654" y="142839"/>
                </a:lnTo>
                <a:cubicBezTo>
                  <a:pt x="94565" y="152323"/>
                  <a:pt x="102816" y="163681"/>
                  <a:pt x="108978" y="174879"/>
                </a:cubicBezTo>
                <a:cubicBezTo>
                  <a:pt x="114550" y="185059"/>
                  <a:pt x="117390" y="195667"/>
                  <a:pt x="118783" y="205686"/>
                </a:cubicBezTo>
                <a:lnTo>
                  <a:pt x="92690" y="205740"/>
                </a:lnTo>
                <a:cubicBezTo>
                  <a:pt x="91511" y="199311"/>
                  <a:pt x="89529" y="193042"/>
                  <a:pt x="86368" y="187256"/>
                </a:cubicBezTo>
                <a:cubicBezTo>
                  <a:pt x="81064" y="177612"/>
                  <a:pt x="74474" y="168557"/>
                  <a:pt x="67883" y="159502"/>
                </a:cubicBezTo>
                <a:lnTo>
                  <a:pt x="67883" y="159502"/>
                </a:lnTo>
                <a:lnTo>
                  <a:pt x="67883" y="159502"/>
                </a:lnTo>
                <a:cubicBezTo>
                  <a:pt x="65097" y="155698"/>
                  <a:pt x="62311" y="151894"/>
                  <a:pt x="59632" y="148036"/>
                </a:cubicBezTo>
                <a:cubicBezTo>
                  <a:pt x="49077" y="132820"/>
                  <a:pt x="42862" y="114282"/>
                  <a:pt x="42862" y="94298"/>
                </a:cubicBezTo>
                <a:cubicBezTo>
                  <a:pt x="42862" y="42220"/>
                  <a:pt x="85082" y="0"/>
                  <a:pt x="137160" y="0"/>
                </a:cubicBezTo>
                <a:cubicBezTo>
                  <a:pt x="189238" y="0"/>
                  <a:pt x="231457" y="42220"/>
                  <a:pt x="231457" y="94298"/>
                </a:cubicBezTo>
                <a:cubicBezTo>
                  <a:pt x="231457" y="114282"/>
                  <a:pt x="225242" y="132820"/>
                  <a:pt x="214634" y="148036"/>
                </a:cubicBezTo>
                <a:cubicBezTo>
                  <a:pt x="211955" y="151894"/>
                  <a:pt x="209169" y="155698"/>
                  <a:pt x="206383" y="159502"/>
                </a:cubicBezTo>
                <a:lnTo>
                  <a:pt x="206383" y="159502"/>
                </a:lnTo>
                <a:lnTo>
                  <a:pt x="206383" y="159502"/>
                </a:lnTo>
                <a:cubicBezTo>
                  <a:pt x="199793" y="168503"/>
                  <a:pt x="193203" y="177558"/>
                  <a:pt x="187898" y="187256"/>
                </a:cubicBezTo>
                <a:cubicBezTo>
                  <a:pt x="184737" y="193042"/>
                  <a:pt x="182755" y="199311"/>
                  <a:pt x="181576" y="205740"/>
                </a:cubicBezTo>
                <a:lnTo>
                  <a:pt x="155537" y="205740"/>
                </a:lnTo>
                <a:cubicBezTo>
                  <a:pt x="156930" y="195721"/>
                  <a:pt x="159770" y="185059"/>
                  <a:pt x="165342" y="174933"/>
                </a:cubicBezTo>
                <a:cubicBezTo>
                  <a:pt x="171504" y="163735"/>
                  <a:pt x="179755" y="152376"/>
                  <a:pt x="186666" y="142893"/>
                </a:cubicBezTo>
                <a:lnTo>
                  <a:pt x="186666" y="142893"/>
                </a:lnTo>
                <a:lnTo>
                  <a:pt x="186666" y="142893"/>
                </a:lnTo>
                <a:lnTo>
                  <a:pt x="186666" y="142893"/>
                </a:lnTo>
                <a:cubicBezTo>
                  <a:pt x="189184" y="139464"/>
                  <a:pt x="191488" y="136249"/>
                  <a:pt x="193470" y="133410"/>
                </a:cubicBezTo>
                <a:lnTo>
                  <a:pt x="193524" y="133356"/>
                </a:lnTo>
                <a:moveTo>
                  <a:pt x="137160" y="68580"/>
                </a:moveTo>
                <a:cubicBezTo>
                  <a:pt x="122962" y="68580"/>
                  <a:pt x="111443" y="80099"/>
                  <a:pt x="111443" y="94298"/>
                </a:cubicBezTo>
                <a:cubicBezTo>
                  <a:pt x="111443" y="99012"/>
                  <a:pt x="107585" y="102870"/>
                  <a:pt x="102870" y="102870"/>
                </a:cubicBezTo>
                <a:cubicBezTo>
                  <a:pt x="98155" y="102870"/>
                  <a:pt x="94297" y="99012"/>
                  <a:pt x="94297" y="94298"/>
                </a:cubicBezTo>
                <a:cubicBezTo>
                  <a:pt x="94297" y="70616"/>
                  <a:pt x="113478" y="51435"/>
                  <a:pt x="137160" y="51435"/>
                </a:cubicBezTo>
                <a:cubicBezTo>
                  <a:pt x="141875" y="51435"/>
                  <a:pt x="145733" y="55293"/>
                  <a:pt x="145733" y="60008"/>
                </a:cubicBezTo>
                <a:cubicBezTo>
                  <a:pt x="145733" y="64722"/>
                  <a:pt x="141875" y="68580"/>
                  <a:pt x="137160" y="68580"/>
                </a:cubicBezTo>
                <a:lnTo>
                  <a:pt x="137160" y="68580"/>
                </a:lnTo>
                <a:moveTo>
                  <a:pt x="137160" y="274320"/>
                </a:moveTo>
                <a:cubicBezTo>
                  <a:pt x="113478" y="274320"/>
                  <a:pt x="94298" y="255139"/>
                  <a:pt x="94298" y="231458"/>
                </a:cubicBezTo>
                <a:lnTo>
                  <a:pt x="94298" y="222885"/>
                </a:lnTo>
                <a:lnTo>
                  <a:pt x="180023" y="222885"/>
                </a:lnTo>
                <a:lnTo>
                  <a:pt x="180023" y="231458"/>
                </a:lnTo>
                <a:cubicBezTo>
                  <a:pt x="180023" y="255139"/>
                  <a:pt x="160842" y="274320"/>
                  <a:pt x="137160" y="274320"/>
                </a:cubicBezTo>
                <a:lnTo>
                  <a:pt x="137160" y="274320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0820399" y="589279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227169" y="1119417"/>
            <a:ext cx="9008657" cy="884627"/>
          </a:xfrm>
          <a:custGeom>
            <a:avLst/>
            <a:gdLst/>
            <a:ahLst/>
            <a:cxnLst/>
            <a:rect l="l" t="t" r="r" b="b"/>
            <a:pathLst>
              <a:path w="8130258" h="884627">
                <a:moveTo>
                  <a:pt x="0" y="884627"/>
                </a:moveTo>
                <a:lnTo>
                  <a:pt x="0" y="0"/>
                </a:lnTo>
                <a:lnTo>
                  <a:pt x="8130258" y="0"/>
                </a:lnTo>
                <a:lnTo>
                  <a:pt x="8130258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822"/>
              </a:spcBef>
              <a:buNone/>
            </a:pPr>
            <a:r>
              <a:rPr lang="en-US" sz="3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Benefits for Students and Recent Graduates</a:t>
            </a:r>
            <a:endParaRPr lang="en-US" sz="3800" dirty="0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6853DE7A-A372-ABCA-78DC-C2E868926919}"/>
              </a:ext>
            </a:extLst>
          </p:cNvPr>
          <p:cNvSpPr/>
          <p:nvPr/>
        </p:nvSpPr>
        <p:spPr>
          <a:xfrm>
            <a:off x="9124806" y="0"/>
            <a:ext cx="3067194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8000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l="23333" r="23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E0F2FB44-757E-E099-5AD3-979F2DE04D3F}"/>
              </a:ext>
            </a:extLst>
          </p:cNvPr>
          <p:cNvSpPr/>
          <p:nvPr/>
        </p:nvSpPr>
        <p:spPr>
          <a:xfrm>
            <a:off x="384607" y="3793210"/>
            <a:ext cx="1463040" cy="2377440"/>
          </a:xfrm>
          <a:custGeom>
            <a:avLst/>
            <a:gdLst/>
            <a:ahLst/>
            <a:cxnLst/>
            <a:rect l="l" t="t" r="r" b="b"/>
            <a:pathLst>
              <a:path w="1463040" h="2377440">
                <a:moveTo>
                  <a:pt x="0" y="2377440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2377440"/>
                </a:lnTo>
                <a:lnTo>
                  <a:pt x="0" y="23774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</a:rPr>
              <a:t>Registration for students and young graduates is free of charge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latin typeface="Figtree"/>
                <a:ea typeface="Figtree" pitchFamily="34" charset="-122"/>
              </a:rPr>
              <a:t>Easy access to the platform and its resources</a:t>
            </a:r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9C10D290-B1B7-CD72-6B4F-96961C0BB589}"/>
              </a:ext>
            </a:extLst>
          </p:cNvPr>
          <p:cNvSpPr/>
          <p:nvPr/>
        </p:nvSpPr>
        <p:spPr>
          <a:xfrm>
            <a:off x="384607" y="3201337"/>
            <a:ext cx="1463040" cy="457521"/>
          </a:xfrm>
          <a:custGeom>
            <a:avLst/>
            <a:gdLst/>
            <a:ahLst/>
            <a:cxnLst/>
            <a:rect l="l" t="t" r="r" b="b"/>
            <a:pathLst>
              <a:path w="1463040" h="457521">
                <a:moveTo>
                  <a:pt x="0" y="457521"/>
                </a:moveTo>
                <a:lnTo>
                  <a:pt x="0" y="0"/>
                </a:lnTo>
                <a:lnTo>
                  <a:pt x="1463040" y="0"/>
                </a:lnTo>
                <a:lnTo>
                  <a:pt x="14630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Free Enrollment</a:t>
            </a:r>
            <a:endParaRPr lang="en-US" b="1" dirty="0"/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5F7B8701-BDB6-D8AF-A39C-103D0809AAA5}"/>
              </a:ext>
            </a:extLst>
          </p:cNvPr>
          <p:cNvSpPr/>
          <p:nvPr/>
        </p:nvSpPr>
        <p:spPr>
          <a:xfrm>
            <a:off x="400645" y="2792472"/>
            <a:ext cx="365760" cy="353188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40640" y="60960"/>
                </a:moveTo>
                <a:cubicBezTo>
                  <a:pt x="18225" y="60960"/>
                  <a:pt x="0" y="79184"/>
                  <a:pt x="0" y="101600"/>
                </a:cubicBezTo>
                <a:lnTo>
                  <a:pt x="0" y="139764"/>
                </a:lnTo>
                <a:cubicBezTo>
                  <a:pt x="0" y="146241"/>
                  <a:pt x="4064" y="151956"/>
                  <a:pt x="10160" y="154115"/>
                </a:cubicBezTo>
                <a:cubicBezTo>
                  <a:pt x="22035" y="158306"/>
                  <a:pt x="30480" y="169609"/>
                  <a:pt x="30480" y="182880"/>
                </a:cubicBezTo>
                <a:cubicBezTo>
                  <a:pt x="30480" y="196152"/>
                  <a:pt x="22034" y="207455"/>
                  <a:pt x="10160" y="211646"/>
                </a:cubicBezTo>
                <a:cubicBezTo>
                  <a:pt x="4064" y="213805"/>
                  <a:pt x="0" y="219583"/>
                  <a:pt x="0" y="225997"/>
                </a:cubicBezTo>
                <a:lnTo>
                  <a:pt x="0" y="264160"/>
                </a:lnTo>
                <a:cubicBezTo>
                  <a:pt x="0" y="286576"/>
                  <a:pt x="18224" y="304800"/>
                  <a:pt x="40640" y="304800"/>
                </a:cubicBezTo>
                <a:lnTo>
                  <a:pt x="325120" y="304800"/>
                </a:lnTo>
                <a:cubicBezTo>
                  <a:pt x="347536" y="304800"/>
                  <a:pt x="365760" y="286576"/>
                  <a:pt x="365760" y="264160"/>
                </a:cubicBezTo>
                <a:lnTo>
                  <a:pt x="365760" y="225997"/>
                </a:lnTo>
                <a:cubicBezTo>
                  <a:pt x="365760" y="219520"/>
                  <a:pt x="361696" y="213805"/>
                  <a:pt x="355600" y="211646"/>
                </a:cubicBezTo>
                <a:cubicBezTo>
                  <a:pt x="343726" y="207455"/>
                  <a:pt x="335280" y="196152"/>
                  <a:pt x="335280" y="182880"/>
                </a:cubicBezTo>
                <a:cubicBezTo>
                  <a:pt x="335280" y="169609"/>
                  <a:pt x="343726" y="158306"/>
                  <a:pt x="355600" y="154115"/>
                </a:cubicBezTo>
                <a:cubicBezTo>
                  <a:pt x="361696" y="151956"/>
                  <a:pt x="365760" y="146177"/>
                  <a:pt x="365760" y="139764"/>
                </a:cubicBezTo>
                <a:lnTo>
                  <a:pt x="365760" y="101600"/>
                </a:lnTo>
                <a:cubicBezTo>
                  <a:pt x="365760" y="79185"/>
                  <a:pt x="347536" y="60960"/>
                  <a:pt x="325120" y="60960"/>
                </a:cubicBezTo>
                <a:lnTo>
                  <a:pt x="40640" y="60960"/>
                </a:lnTo>
                <a:moveTo>
                  <a:pt x="30480" y="101600"/>
                </a:moveTo>
                <a:cubicBezTo>
                  <a:pt x="30480" y="96012"/>
                  <a:pt x="35052" y="91440"/>
                  <a:pt x="40640" y="91440"/>
                </a:cubicBezTo>
                <a:lnTo>
                  <a:pt x="325120" y="91440"/>
                </a:lnTo>
                <a:cubicBezTo>
                  <a:pt x="330708" y="91440"/>
                  <a:pt x="335280" y="96012"/>
                  <a:pt x="335280" y="101600"/>
                </a:cubicBezTo>
                <a:lnTo>
                  <a:pt x="335280" y="130112"/>
                </a:lnTo>
                <a:cubicBezTo>
                  <a:pt x="317056" y="140653"/>
                  <a:pt x="304800" y="160337"/>
                  <a:pt x="304800" y="182880"/>
                </a:cubicBezTo>
                <a:cubicBezTo>
                  <a:pt x="304800" y="205423"/>
                  <a:pt x="317056" y="225171"/>
                  <a:pt x="335280" y="235648"/>
                </a:cubicBezTo>
                <a:lnTo>
                  <a:pt x="335280" y="264160"/>
                </a:lnTo>
                <a:cubicBezTo>
                  <a:pt x="335280" y="269748"/>
                  <a:pt x="330708" y="274320"/>
                  <a:pt x="325120" y="274320"/>
                </a:cubicBezTo>
                <a:lnTo>
                  <a:pt x="40640" y="274320"/>
                </a:lnTo>
                <a:cubicBezTo>
                  <a:pt x="35052" y="274320"/>
                  <a:pt x="30480" y="269748"/>
                  <a:pt x="30480" y="264160"/>
                </a:cubicBezTo>
                <a:lnTo>
                  <a:pt x="30480" y="235648"/>
                </a:lnTo>
                <a:cubicBezTo>
                  <a:pt x="48704" y="225107"/>
                  <a:pt x="60960" y="205423"/>
                  <a:pt x="60960" y="182880"/>
                </a:cubicBezTo>
                <a:cubicBezTo>
                  <a:pt x="60960" y="160337"/>
                  <a:pt x="48704" y="140589"/>
                  <a:pt x="30480" y="130112"/>
                </a:cubicBezTo>
                <a:lnTo>
                  <a:pt x="30480" y="101600"/>
                </a:lnTo>
                <a:moveTo>
                  <a:pt x="254000" y="213360"/>
                </a:moveTo>
                <a:lnTo>
                  <a:pt x="111760" y="213360"/>
                </a:lnTo>
                <a:lnTo>
                  <a:pt x="111760" y="152400"/>
                </a:lnTo>
                <a:lnTo>
                  <a:pt x="254000" y="152400"/>
                </a:lnTo>
                <a:lnTo>
                  <a:pt x="254000" y="213360"/>
                </a:lnTo>
                <a:moveTo>
                  <a:pt x="81280" y="142240"/>
                </a:moveTo>
                <a:lnTo>
                  <a:pt x="81280" y="223520"/>
                </a:lnTo>
                <a:cubicBezTo>
                  <a:pt x="81280" y="234759"/>
                  <a:pt x="90360" y="243840"/>
                  <a:pt x="101600" y="243840"/>
                </a:cubicBezTo>
                <a:lnTo>
                  <a:pt x="264160" y="243840"/>
                </a:lnTo>
                <a:cubicBezTo>
                  <a:pt x="275399" y="243840"/>
                  <a:pt x="284480" y="234759"/>
                  <a:pt x="284480" y="223520"/>
                </a:cubicBezTo>
                <a:lnTo>
                  <a:pt x="284480" y="142240"/>
                </a:lnTo>
                <a:cubicBezTo>
                  <a:pt x="284480" y="131000"/>
                  <a:pt x="275399" y="121920"/>
                  <a:pt x="264160" y="121920"/>
                </a:cubicBezTo>
                <a:lnTo>
                  <a:pt x="101600" y="121920"/>
                </a:lnTo>
                <a:cubicBezTo>
                  <a:pt x="90360" y="121920"/>
                  <a:pt x="81280" y="131000"/>
                  <a:pt x="81280" y="142240"/>
                </a:cubicBezTo>
                <a:lnTo>
                  <a:pt x="81280" y="142240"/>
                </a:lnTo>
              </a:path>
            </a:pathLst>
          </a:custGeom>
          <a:solidFill>
            <a:srgbClr val="48599F"/>
          </a:solidFill>
          <a:ln>
            <a:solidFill>
              <a:srgbClr val="3500DE"/>
            </a:solidFill>
          </a:ln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sz="1200" b="1" dirty="0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921BE04A-420E-96E3-BA78-C28F9B5C93F7}"/>
              </a:ext>
            </a:extLst>
          </p:cNvPr>
          <p:cNvSpPr/>
          <p:nvPr/>
        </p:nvSpPr>
        <p:spPr>
          <a:xfrm>
            <a:off x="2120100" y="279247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430" y="15228"/>
                </a:moveTo>
                <a:cubicBezTo>
                  <a:pt x="5096" y="15228"/>
                  <a:pt x="0" y="20324"/>
                  <a:pt x="0" y="26658"/>
                </a:cubicBezTo>
                <a:cubicBezTo>
                  <a:pt x="0" y="32992"/>
                  <a:pt x="5096" y="38088"/>
                  <a:pt x="11430" y="38088"/>
                </a:cubicBezTo>
                <a:lnTo>
                  <a:pt x="262890" y="38088"/>
                </a:lnTo>
                <a:cubicBezTo>
                  <a:pt x="269224" y="38088"/>
                  <a:pt x="274320" y="32992"/>
                  <a:pt x="274320" y="26658"/>
                </a:cubicBezTo>
                <a:cubicBezTo>
                  <a:pt x="274320" y="20324"/>
                  <a:pt x="269224" y="15228"/>
                  <a:pt x="262890" y="15228"/>
                </a:cubicBezTo>
                <a:lnTo>
                  <a:pt x="11430" y="15228"/>
                </a:lnTo>
                <a:moveTo>
                  <a:pt x="15240" y="53328"/>
                </a:moveTo>
                <a:lnTo>
                  <a:pt x="15240" y="156198"/>
                </a:lnTo>
                <a:cubicBezTo>
                  <a:pt x="15240" y="170914"/>
                  <a:pt x="27194" y="182868"/>
                  <a:pt x="41910" y="182868"/>
                </a:cubicBezTo>
                <a:lnTo>
                  <a:pt x="125730" y="182868"/>
                </a:lnTo>
                <a:lnTo>
                  <a:pt x="125730" y="204823"/>
                </a:lnTo>
                <a:lnTo>
                  <a:pt x="90964" y="239589"/>
                </a:lnTo>
                <a:cubicBezTo>
                  <a:pt x="86487" y="244066"/>
                  <a:pt x="86487" y="251305"/>
                  <a:pt x="90964" y="255734"/>
                </a:cubicBezTo>
                <a:cubicBezTo>
                  <a:pt x="95441" y="260163"/>
                  <a:pt x="102680" y="260211"/>
                  <a:pt x="107109" y="255734"/>
                </a:cubicBezTo>
                <a:lnTo>
                  <a:pt x="137112" y="225731"/>
                </a:lnTo>
                <a:lnTo>
                  <a:pt x="167116" y="255734"/>
                </a:lnTo>
                <a:cubicBezTo>
                  <a:pt x="171593" y="260211"/>
                  <a:pt x="178832" y="260211"/>
                  <a:pt x="183261" y="255734"/>
                </a:cubicBezTo>
                <a:cubicBezTo>
                  <a:pt x="187690" y="251258"/>
                  <a:pt x="187738" y="244019"/>
                  <a:pt x="183261" y="239589"/>
                </a:cubicBezTo>
                <a:lnTo>
                  <a:pt x="148495" y="204823"/>
                </a:lnTo>
                <a:lnTo>
                  <a:pt x="148495" y="182868"/>
                </a:lnTo>
                <a:lnTo>
                  <a:pt x="232315" y="182868"/>
                </a:lnTo>
                <a:cubicBezTo>
                  <a:pt x="247031" y="182868"/>
                  <a:pt x="258985" y="170914"/>
                  <a:pt x="258985" y="156198"/>
                </a:cubicBezTo>
                <a:lnTo>
                  <a:pt x="258985" y="53328"/>
                </a:lnTo>
                <a:lnTo>
                  <a:pt x="236125" y="53328"/>
                </a:lnTo>
                <a:lnTo>
                  <a:pt x="236125" y="156198"/>
                </a:lnTo>
                <a:cubicBezTo>
                  <a:pt x="236125" y="158294"/>
                  <a:pt x="234410" y="160008"/>
                  <a:pt x="232315" y="160008"/>
                </a:cubicBezTo>
                <a:lnTo>
                  <a:pt x="137065" y="160008"/>
                </a:lnTo>
                <a:lnTo>
                  <a:pt x="41910" y="160008"/>
                </a:lnTo>
                <a:cubicBezTo>
                  <a:pt x="39815" y="160008"/>
                  <a:pt x="38100" y="158294"/>
                  <a:pt x="38100" y="156198"/>
                </a:cubicBezTo>
                <a:lnTo>
                  <a:pt x="38100" y="53328"/>
                </a:lnTo>
                <a:lnTo>
                  <a:pt x="15240" y="53328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7A079E65-5145-CFF0-8B62-99842699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9AB99B-9F70-E34F-8849-1E3E0CD46CAE}"/>
              </a:ext>
            </a:extLst>
          </p:cNvPr>
          <p:cNvSpPr txBox="1"/>
          <p:nvPr/>
        </p:nvSpPr>
        <p:spPr>
          <a:xfrm>
            <a:off x="2163163" y="6189755"/>
            <a:ext cx="480199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Worldwide Open Access to Research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"/>
            <a:ext cx="12192000" cy="2285999"/>
          </a:xfrm>
          <a:custGeom>
            <a:avLst/>
            <a:gdLst/>
            <a:ahLst/>
            <a:cxnLst/>
            <a:rect l="l" t="t" r="r" b="b"/>
            <a:pathLst>
              <a:path w="12192000" h="2285999">
                <a:moveTo>
                  <a:pt x="0" y="2285999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285999"/>
                </a:lnTo>
                <a:lnTo>
                  <a:pt x="0" y="2285999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567622" y="24821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00034" y="17181"/>
                </a:moveTo>
                <a:cubicBezTo>
                  <a:pt x="200034" y="7680"/>
                  <a:pt x="192390" y="36"/>
                  <a:pt x="182889" y="36"/>
                </a:cubicBezTo>
                <a:cubicBezTo>
                  <a:pt x="173388" y="36"/>
                  <a:pt x="165744" y="7680"/>
                  <a:pt x="165744" y="17181"/>
                </a:cubicBezTo>
                <a:lnTo>
                  <a:pt x="165744" y="51256"/>
                </a:lnTo>
                <a:cubicBezTo>
                  <a:pt x="163529" y="51328"/>
                  <a:pt x="161315" y="51471"/>
                  <a:pt x="159100" y="51685"/>
                </a:cubicBezTo>
                <a:cubicBezTo>
                  <a:pt x="142527" y="53042"/>
                  <a:pt x="125382" y="56971"/>
                  <a:pt x="111094" y="66044"/>
                </a:cubicBezTo>
                <a:cubicBezTo>
                  <a:pt x="96235" y="75474"/>
                  <a:pt x="85377" y="90047"/>
                  <a:pt x="81448" y="110192"/>
                </a:cubicBezTo>
                <a:cubicBezTo>
                  <a:pt x="78662" y="124694"/>
                  <a:pt x="80019" y="137910"/>
                  <a:pt x="85805" y="149626"/>
                </a:cubicBezTo>
                <a:cubicBezTo>
                  <a:pt x="91520" y="161056"/>
                  <a:pt x="100736" y="169343"/>
                  <a:pt x="110666" y="175486"/>
                </a:cubicBezTo>
                <a:cubicBezTo>
                  <a:pt x="129382" y="187059"/>
                  <a:pt x="154886" y="193560"/>
                  <a:pt x="177031" y="199203"/>
                </a:cubicBezTo>
                <a:lnTo>
                  <a:pt x="178674" y="199632"/>
                </a:lnTo>
                <a:cubicBezTo>
                  <a:pt x="202892" y="205776"/>
                  <a:pt x="223394" y="211134"/>
                  <a:pt x="237039" y="219635"/>
                </a:cubicBezTo>
                <a:cubicBezTo>
                  <a:pt x="243468" y="223635"/>
                  <a:pt x="247254" y="227636"/>
                  <a:pt x="249254" y="231708"/>
                </a:cubicBezTo>
                <a:cubicBezTo>
                  <a:pt x="251183" y="235494"/>
                  <a:pt x="252255" y="240852"/>
                  <a:pt x="250683" y="249210"/>
                </a:cubicBezTo>
                <a:cubicBezTo>
                  <a:pt x="248612" y="259711"/>
                  <a:pt x="241111" y="268426"/>
                  <a:pt x="226037" y="274141"/>
                </a:cubicBezTo>
                <a:cubicBezTo>
                  <a:pt x="210607" y="279999"/>
                  <a:pt x="188890" y="281928"/>
                  <a:pt x="163458" y="278356"/>
                </a:cubicBezTo>
                <a:cubicBezTo>
                  <a:pt x="147313" y="275999"/>
                  <a:pt x="119310" y="269284"/>
                  <a:pt x="104165" y="262569"/>
                </a:cubicBezTo>
                <a:cubicBezTo>
                  <a:pt x="95521" y="258711"/>
                  <a:pt x="85377" y="262640"/>
                  <a:pt x="81519" y="271284"/>
                </a:cubicBezTo>
                <a:cubicBezTo>
                  <a:pt x="77662" y="279928"/>
                  <a:pt x="81591" y="290072"/>
                  <a:pt x="90235" y="293930"/>
                </a:cubicBezTo>
                <a:cubicBezTo>
                  <a:pt x="109308" y="302359"/>
                  <a:pt x="140812" y="309646"/>
                  <a:pt x="158600" y="312218"/>
                </a:cubicBezTo>
                <a:lnTo>
                  <a:pt x="158672" y="312218"/>
                </a:lnTo>
                <a:cubicBezTo>
                  <a:pt x="161029" y="312575"/>
                  <a:pt x="163387" y="312861"/>
                  <a:pt x="165744" y="313075"/>
                </a:cubicBezTo>
                <a:lnTo>
                  <a:pt x="165744" y="348579"/>
                </a:lnTo>
                <a:cubicBezTo>
                  <a:pt x="165744" y="358080"/>
                  <a:pt x="173388" y="365724"/>
                  <a:pt x="182889" y="365724"/>
                </a:cubicBezTo>
                <a:cubicBezTo>
                  <a:pt x="192390" y="365724"/>
                  <a:pt x="200034" y="358080"/>
                  <a:pt x="200034" y="348579"/>
                </a:cubicBezTo>
                <a:lnTo>
                  <a:pt x="200034" y="313861"/>
                </a:lnTo>
                <a:cubicBezTo>
                  <a:pt x="213821" y="312932"/>
                  <a:pt x="226752" y="310360"/>
                  <a:pt x="238253" y="306003"/>
                </a:cubicBezTo>
                <a:cubicBezTo>
                  <a:pt x="261042" y="297359"/>
                  <a:pt x="279473" y="280857"/>
                  <a:pt x="284330" y="255568"/>
                </a:cubicBezTo>
                <a:cubicBezTo>
                  <a:pt x="287116" y="241066"/>
                  <a:pt x="285759" y="227850"/>
                  <a:pt x="279973" y="216134"/>
                </a:cubicBezTo>
                <a:cubicBezTo>
                  <a:pt x="274258" y="204704"/>
                  <a:pt x="265042" y="196417"/>
                  <a:pt x="255112" y="190274"/>
                </a:cubicBezTo>
                <a:cubicBezTo>
                  <a:pt x="236396" y="178701"/>
                  <a:pt x="210893" y="172200"/>
                  <a:pt x="188747" y="166557"/>
                </a:cubicBezTo>
                <a:lnTo>
                  <a:pt x="187104" y="166128"/>
                </a:lnTo>
                <a:cubicBezTo>
                  <a:pt x="162887" y="159984"/>
                  <a:pt x="142384" y="154626"/>
                  <a:pt x="128739" y="146125"/>
                </a:cubicBezTo>
                <a:cubicBezTo>
                  <a:pt x="122310" y="142125"/>
                  <a:pt x="118524" y="138124"/>
                  <a:pt x="116524" y="134052"/>
                </a:cubicBezTo>
                <a:cubicBezTo>
                  <a:pt x="114595" y="130266"/>
                  <a:pt x="113523" y="124908"/>
                  <a:pt x="115095" y="116550"/>
                </a:cubicBezTo>
                <a:cubicBezTo>
                  <a:pt x="117167" y="105978"/>
                  <a:pt x="122310" y="99405"/>
                  <a:pt x="129525" y="94833"/>
                </a:cubicBezTo>
                <a:cubicBezTo>
                  <a:pt x="137312" y="89904"/>
                  <a:pt x="148313" y="86832"/>
                  <a:pt x="161886" y="85761"/>
                </a:cubicBezTo>
                <a:cubicBezTo>
                  <a:pt x="189247" y="83546"/>
                  <a:pt x="221251" y="89547"/>
                  <a:pt x="243254" y="94690"/>
                </a:cubicBezTo>
                <a:cubicBezTo>
                  <a:pt x="252469" y="96905"/>
                  <a:pt x="261685" y="91190"/>
                  <a:pt x="263899" y="81975"/>
                </a:cubicBezTo>
                <a:cubicBezTo>
                  <a:pt x="266114" y="72759"/>
                  <a:pt x="260327" y="63615"/>
                  <a:pt x="251112" y="61472"/>
                </a:cubicBezTo>
                <a:cubicBezTo>
                  <a:pt x="237753" y="58329"/>
                  <a:pt x="219536" y="54543"/>
                  <a:pt x="200034" y="52542"/>
                </a:cubicBezTo>
                <a:lnTo>
                  <a:pt x="200034" y="17181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971984" y="24821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00025" y="17145"/>
                </a:moveTo>
                <a:cubicBezTo>
                  <a:pt x="200025" y="7644"/>
                  <a:pt x="192381" y="0"/>
                  <a:pt x="182880" y="0"/>
                </a:cubicBezTo>
                <a:cubicBezTo>
                  <a:pt x="173379" y="0"/>
                  <a:pt x="165735" y="7644"/>
                  <a:pt x="165735" y="17145"/>
                </a:cubicBezTo>
                <a:lnTo>
                  <a:pt x="165735" y="74295"/>
                </a:lnTo>
                <a:cubicBezTo>
                  <a:pt x="165735" y="83796"/>
                  <a:pt x="173379" y="91440"/>
                  <a:pt x="182880" y="91440"/>
                </a:cubicBezTo>
                <a:cubicBezTo>
                  <a:pt x="192381" y="91440"/>
                  <a:pt x="200025" y="83796"/>
                  <a:pt x="200025" y="74295"/>
                </a:cubicBezTo>
                <a:lnTo>
                  <a:pt x="200025" y="17145"/>
                </a:lnTo>
                <a:moveTo>
                  <a:pt x="200025" y="291465"/>
                </a:moveTo>
                <a:cubicBezTo>
                  <a:pt x="200025" y="281964"/>
                  <a:pt x="192381" y="274320"/>
                  <a:pt x="182880" y="274320"/>
                </a:cubicBezTo>
                <a:cubicBezTo>
                  <a:pt x="173379" y="274320"/>
                  <a:pt x="165735" y="281964"/>
                  <a:pt x="165735" y="291465"/>
                </a:cubicBezTo>
                <a:lnTo>
                  <a:pt x="165735" y="348615"/>
                </a:lnTo>
                <a:cubicBezTo>
                  <a:pt x="165735" y="358116"/>
                  <a:pt x="173379" y="365760"/>
                  <a:pt x="182880" y="365760"/>
                </a:cubicBezTo>
                <a:cubicBezTo>
                  <a:pt x="192381" y="365760"/>
                  <a:pt x="200025" y="358116"/>
                  <a:pt x="200025" y="348615"/>
                </a:cubicBezTo>
                <a:lnTo>
                  <a:pt x="200025" y="291465"/>
                </a:lnTo>
                <a:moveTo>
                  <a:pt x="0" y="182880"/>
                </a:moveTo>
                <a:cubicBezTo>
                  <a:pt x="0" y="192381"/>
                  <a:pt x="7644" y="200025"/>
                  <a:pt x="17145" y="200025"/>
                </a:cubicBezTo>
                <a:lnTo>
                  <a:pt x="74295" y="200025"/>
                </a:lnTo>
                <a:cubicBezTo>
                  <a:pt x="83796" y="200025"/>
                  <a:pt x="91440" y="192381"/>
                  <a:pt x="91440" y="182880"/>
                </a:cubicBezTo>
                <a:cubicBezTo>
                  <a:pt x="91440" y="173379"/>
                  <a:pt x="83796" y="165735"/>
                  <a:pt x="74295" y="165735"/>
                </a:cubicBezTo>
                <a:lnTo>
                  <a:pt x="17145" y="165735"/>
                </a:lnTo>
                <a:cubicBezTo>
                  <a:pt x="7644" y="165735"/>
                  <a:pt x="0" y="173379"/>
                  <a:pt x="0" y="182880"/>
                </a:cubicBezTo>
                <a:lnTo>
                  <a:pt x="0" y="182880"/>
                </a:lnTo>
                <a:moveTo>
                  <a:pt x="291465" y="165735"/>
                </a:moveTo>
                <a:cubicBezTo>
                  <a:pt x="281964" y="165735"/>
                  <a:pt x="274320" y="173379"/>
                  <a:pt x="274320" y="182880"/>
                </a:cubicBezTo>
                <a:cubicBezTo>
                  <a:pt x="274320" y="192381"/>
                  <a:pt x="281964" y="200025"/>
                  <a:pt x="291465" y="200025"/>
                </a:cubicBezTo>
                <a:lnTo>
                  <a:pt x="348615" y="200025"/>
                </a:lnTo>
                <a:cubicBezTo>
                  <a:pt x="358116" y="200025"/>
                  <a:pt x="365760" y="192381"/>
                  <a:pt x="365760" y="182880"/>
                </a:cubicBezTo>
                <a:cubicBezTo>
                  <a:pt x="365760" y="173379"/>
                  <a:pt x="358116" y="165735"/>
                  <a:pt x="348615" y="165735"/>
                </a:cubicBezTo>
                <a:lnTo>
                  <a:pt x="291465" y="165735"/>
                </a:lnTo>
                <a:moveTo>
                  <a:pt x="312182" y="53578"/>
                </a:moveTo>
                <a:cubicBezTo>
                  <a:pt x="305467" y="46863"/>
                  <a:pt x="294608" y="46863"/>
                  <a:pt x="287965" y="53578"/>
                </a:cubicBezTo>
                <a:lnTo>
                  <a:pt x="247531" y="94012"/>
                </a:lnTo>
                <a:cubicBezTo>
                  <a:pt x="240816" y="100727"/>
                  <a:pt x="240816" y="111585"/>
                  <a:pt x="247531" y="118229"/>
                </a:cubicBezTo>
                <a:cubicBezTo>
                  <a:pt x="254246" y="124873"/>
                  <a:pt x="265105" y="124944"/>
                  <a:pt x="271748" y="118229"/>
                </a:cubicBezTo>
                <a:lnTo>
                  <a:pt x="312182" y="77795"/>
                </a:lnTo>
                <a:cubicBezTo>
                  <a:pt x="318897" y="71080"/>
                  <a:pt x="318897" y="60222"/>
                  <a:pt x="312182" y="53578"/>
                </a:cubicBezTo>
                <a:moveTo>
                  <a:pt x="118229" y="271748"/>
                </a:moveTo>
                <a:cubicBezTo>
                  <a:pt x="124944" y="265033"/>
                  <a:pt x="124944" y="254175"/>
                  <a:pt x="118229" y="247531"/>
                </a:cubicBezTo>
                <a:cubicBezTo>
                  <a:pt x="111514" y="240887"/>
                  <a:pt x="100655" y="240816"/>
                  <a:pt x="94012" y="247531"/>
                </a:cubicBezTo>
                <a:lnTo>
                  <a:pt x="53578" y="287965"/>
                </a:lnTo>
                <a:cubicBezTo>
                  <a:pt x="46863" y="294680"/>
                  <a:pt x="46863" y="305538"/>
                  <a:pt x="53578" y="312182"/>
                </a:cubicBezTo>
                <a:cubicBezTo>
                  <a:pt x="60293" y="318826"/>
                  <a:pt x="71152" y="318897"/>
                  <a:pt x="77795" y="312182"/>
                </a:cubicBezTo>
                <a:lnTo>
                  <a:pt x="118229" y="271748"/>
                </a:lnTo>
                <a:moveTo>
                  <a:pt x="53578" y="53578"/>
                </a:moveTo>
                <a:cubicBezTo>
                  <a:pt x="46863" y="60293"/>
                  <a:pt x="46863" y="71152"/>
                  <a:pt x="53578" y="77795"/>
                </a:cubicBezTo>
                <a:lnTo>
                  <a:pt x="94012" y="118229"/>
                </a:lnTo>
                <a:cubicBezTo>
                  <a:pt x="100727" y="124944"/>
                  <a:pt x="111585" y="124944"/>
                  <a:pt x="118229" y="118229"/>
                </a:cubicBezTo>
                <a:cubicBezTo>
                  <a:pt x="124873" y="111514"/>
                  <a:pt x="124944" y="100655"/>
                  <a:pt x="118229" y="94012"/>
                </a:cubicBezTo>
                <a:lnTo>
                  <a:pt x="77795" y="53578"/>
                </a:lnTo>
                <a:cubicBezTo>
                  <a:pt x="71080" y="46863"/>
                  <a:pt x="60222" y="46863"/>
                  <a:pt x="53578" y="53578"/>
                </a:cubicBezTo>
                <a:lnTo>
                  <a:pt x="53578" y="53578"/>
                </a:lnTo>
                <a:moveTo>
                  <a:pt x="271820" y="247531"/>
                </a:moveTo>
                <a:cubicBezTo>
                  <a:pt x="265105" y="240816"/>
                  <a:pt x="254246" y="240816"/>
                  <a:pt x="247602" y="247531"/>
                </a:cubicBezTo>
                <a:cubicBezTo>
                  <a:pt x="240959" y="254246"/>
                  <a:pt x="240887" y="265105"/>
                  <a:pt x="247602" y="271748"/>
                </a:cubicBezTo>
                <a:lnTo>
                  <a:pt x="287965" y="312182"/>
                </a:lnTo>
                <a:cubicBezTo>
                  <a:pt x="294680" y="318897"/>
                  <a:pt x="305538" y="318897"/>
                  <a:pt x="312182" y="312182"/>
                </a:cubicBezTo>
                <a:cubicBezTo>
                  <a:pt x="318826" y="305467"/>
                  <a:pt x="318897" y="294608"/>
                  <a:pt x="312182" y="287965"/>
                </a:cubicBezTo>
                <a:lnTo>
                  <a:pt x="271748" y="247531"/>
                </a:lnTo>
                <a:lnTo>
                  <a:pt x="271820" y="247531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769803" y="24821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4" y="82271"/>
                </a:moveTo>
                <a:cubicBezTo>
                  <a:pt x="184313" y="82271"/>
                  <a:pt x="185742" y="82500"/>
                  <a:pt x="187113" y="83014"/>
                </a:cubicBezTo>
                <a:lnTo>
                  <a:pt x="311700" y="127991"/>
                </a:lnTo>
                <a:lnTo>
                  <a:pt x="187113" y="172968"/>
                </a:lnTo>
                <a:cubicBezTo>
                  <a:pt x="185742" y="173482"/>
                  <a:pt x="184313" y="173711"/>
                  <a:pt x="182884" y="173711"/>
                </a:cubicBezTo>
                <a:cubicBezTo>
                  <a:pt x="181456" y="173711"/>
                  <a:pt x="180027" y="173482"/>
                  <a:pt x="178655" y="172968"/>
                </a:cubicBezTo>
                <a:lnTo>
                  <a:pt x="105675" y="146622"/>
                </a:lnTo>
                <a:lnTo>
                  <a:pt x="186142" y="116447"/>
                </a:lnTo>
                <a:cubicBezTo>
                  <a:pt x="190885" y="114675"/>
                  <a:pt x="193286" y="109417"/>
                  <a:pt x="191514" y="104674"/>
                </a:cubicBezTo>
                <a:cubicBezTo>
                  <a:pt x="189742" y="99930"/>
                  <a:pt x="184485" y="97530"/>
                  <a:pt x="179741" y="99302"/>
                </a:cubicBezTo>
                <a:lnTo>
                  <a:pt x="88530" y="133477"/>
                </a:lnTo>
                <a:cubicBezTo>
                  <a:pt x="85558" y="134620"/>
                  <a:pt x="82643" y="135878"/>
                  <a:pt x="79786" y="137249"/>
                </a:cubicBezTo>
                <a:lnTo>
                  <a:pt x="54125" y="127991"/>
                </a:lnTo>
                <a:lnTo>
                  <a:pt x="178712" y="83014"/>
                </a:lnTo>
                <a:cubicBezTo>
                  <a:pt x="180084" y="82500"/>
                  <a:pt x="181513" y="82271"/>
                  <a:pt x="182942" y="82271"/>
                </a:cubicBezTo>
                <a:lnTo>
                  <a:pt x="182884" y="82271"/>
                </a:lnTo>
                <a:moveTo>
                  <a:pt x="9034" y="140907"/>
                </a:moveTo>
                <a:lnTo>
                  <a:pt x="53268" y="156852"/>
                </a:lnTo>
                <a:cubicBezTo>
                  <a:pt x="37723" y="173254"/>
                  <a:pt x="28294" y="194971"/>
                  <a:pt x="27494" y="218402"/>
                </a:cubicBezTo>
                <a:cubicBezTo>
                  <a:pt x="27436" y="218745"/>
                  <a:pt x="27436" y="219088"/>
                  <a:pt x="27436" y="219431"/>
                </a:cubicBezTo>
                <a:cubicBezTo>
                  <a:pt x="27436" y="235662"/>
                  <a:pt x="21264" y="252464"/>
                  <a:pt x="14692" y="265608"/>
                </a:cubicBezTo>
                <a:cubicBezTo>
                  <a:pt x="10977" y="273038"/>
                  <a:pt x="6748" y="280353"/>
                  <a:pt x="1833" y="287097"/>
                </a:cubicBezTo>
                <a:cubicBezTo>
                  <a:pt x="4" y="289554"/>
                  <a:pt x="-510" y="292754"/>
                  <a:pt x="519" y="295669"/>
                </a:cubicBezTo>
                <a:cubicBezTo>
                  <a:pt x="1547" y="298584"/>
                  <a:pt x="3948" y="300755"/>
                  <a:pt x="6920" y="301498"/>
                </a:cubicBezTo>
                <a:lnTo>
                  <a:pt x="43496" y="310642"/>
                </a:lnTo>
                <a:cubicBezTo>
                  <a:pt x="45896" y="311271"/>
                  <a:pt x="48468" y="310814"/>
                  <a:pt x="50582" y="309499"/>
                </a:cubicBezTo>
                <a:cubicBezTo>
                  <a:pt x="52697" y="308185"/>
                  <a:pt x="54183" y="306013"/>
                  <a:pt x="54640" y="303556"/>
                </a:cubicBezTo>
                <a:cubicBezTo>
                  <a:pt x="59555" y="279096"/>
                  <a:pt x="57097" y="257150"/>
                  <a:pt x="53440" y="241434"/>
                </a:cubicBezTo>
                <a:cubicBezTo>
                  <a:pt x="51611" y="233433"/>
                  <a:pt x="49153" y="225260"/>
                  <a:pt x="45782" y="217716"/>
                </a:cubicBezTo>
                <a:cubicBezTo>
                  <a:pt x="46867" y="196571"/>
                  <a:pt x="56754" y="177197"/>
                  <a:pt x="72471" y="163881"/>
                </a:cubicBezTo>
                <a:lnTo>
                  <a:pt x="169340" y="198857"/>
                </a:lnTo>
                <a:cubicBezTo>
                  <a:pt x="173683" y="200400"/>
                  <a:pt x="178255" y="201200"/>
                  <a:pt x="182884" y="201200"/>
                </a:cubicBezTo>
                <a:cubicBezTo>
                  <a:pt x="187514" y="201200"/>
                  <a:pt x="192086" y="200400"/>
                  <a:pt x="196429" y="198857"/>
                </a:cubicBezTo>
                <a:lnTo>
                  <a:pt x="356735" y="140907"/>
                </a:lnTo>
                <a:cubicBezTo>
                  <a:pt x="362164" y="138964"/>
                  <a:pt x="365764" y="133763"/>
                  <a:pt x="365764" y="127991"/>
                </a:cubicBezTo>
                <a:cubicBezTo>
                  <a:pt x="365764" y="122219"/>
                  <a:pt x="362164" y="117075"/>
                  <a:pt x="356735" y="115075"/>
                </a:cubicBezTo>
                <a:lnTo>
                  <a:pt x="196429" y="57182"/>
                </a:lnTo>
                <a:cubicBezTo>
                  <a:pt x="192086" y="55639"/>
                  <a:pt x="187514" y="54839"/>
                  <a:pt x="182884" y="54839"/>
                </a:cubicBezTo>
                <a:cubicBezTo>
                  <a:pt x="178255" y="54839"/>
                  <a:pt x="173683" y="55639"/>
                  <a:pt x="169340" y="57182"/>
                </a:cubicBezTo>
                <a:lnTo>
                  <a:pt x="9034" y="115075"/>
                </a:lnTo>
                <a:cubicBezTo>
                  <a:pt x="3605" y="117075"/>
                  <a:pt x="4" y="122219"/>
                  <a:pt x="4" y="127991"/>
                </a:cubicBezTo>
                <a:cubicBezTo>
                  <a:pt x="4" y="133763"/>
                  <a:pt x="3605" y="138907"/>
                  <a:pt x="9034" y="140907"/>
                </a:cubicBezTo>
                <a:lnTo>
                  <a:pt x="9034" y="140907"/>
                </a:lnTo>
                <a:moveTo>
                  <a:pt x="283811" y="186627"/>
                </a:moveTo>
                <a:lnTo>
                  <a:pt x="257237" y="196228"/>
                </a:lnTo>
                <a:lnTo>
                  <a:pt x="264495" y="265094"/>
                </a:lnTo>
                <a:cubicBezTo>
                  <a:pt x="261751" y="267094"/>
                  <a:pt x="257179" y="269666"/>
                  <a:pt x="250436" y="272295"/>
                </a:cubicBezTo>
                <a:cubicBezTo>
                  <a:pt x="234319" y="278638"/>
                  <a:pt x="210316" y="283439"/>
                  <a:pt x="182884" y="283439"/>
                </a:cubicBezTo>
                <a:cubicBezTo>
                  <a:pt x="155452" y="283439"/>
                  <a:pt x="131449" y="278638"/>
                  <a:pt x="115276" y="272352"/>
                </a:cubicBezTo>
                <a:cubicBezTo>
                  <a:pt x="108532" y="269723"/>
                  <a:pt x="103960" y="267094"/>
                  <a:pt x="101217" y="265151"/>
                </a:cubicBezTo>
                <a:lnTo>
                  <a:pt x="108475" y="196285"/>
                </a:lnTo>
                <a:lnTo>
                  <a:pt x="81900" y="186684"/>
                </a:lnTo>
                <a:lnTo>
                  <a:pt x="73156" y="269723"/>
                </a:lnTo>
                <a:cubicBezTo>
                  <a:pt x="73156" y="289897"/>
                  <a:pt x="122305" y="310871"/>
                  <a:pt x="182884" y="310871"/>
                </a:cubicBezTo>
                <a:cubicBezTo>
                  <a:pt x="243463" y="310871"/>
                  <a:pt x="292612" y="289897"/>
                  <a:pt x="292612" y="269723"/>
                </a:cubicBezTo>
                <a:lnTo>
                  <a:pt x="283868" y="186627"/>
                </a:lnTo>
                <a:lnTo>
                  <a:pt x="283811" y="186627"/>
                </a:lnTo>
                <a:moveTo>
                  <a:pt x="267123" y="262865"/>
                </a:moveTo>
                <a:cubicBezTo>
                  <a:pt x="267123" y="262865"/>
                  <a:pt x="267066" y="262922"/>
                  <a:pt x="266952" y="263094"/>
                </a:cubicBezTo>
                <a:cubicBezTo>
                  <a:pt x="267066" y="262922"/>
                  <a:pt x="267123" y="262865"/>
                  <a:pt x="267123" y="262865"/>
                </a:cubicBezTo>
                <a:moveTo>
                  <a:pt x="98645" y="262865"/>
                </a:moveTo>
                <a:cubicBezTo>
                  <a:pt x="98645" y="262865"/>
                  <a:pt x="98702" y="262922"/>
                  <a:pt x="98817" y="263094"/>
                </a:cubicBezTo>
                <a:cubicBezTo>
                  <a:pt x="98702" y="262922"/>
                  <a:pt x="98645" y="262865"/>
                  <a:pt x="98645" y="262865"/>
                </a:cubicBez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174165" y="24821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20040" y="0"/>
                </a:moveTo>
                <a:cubicBezTo>
                  <a:pt x="345257" y="0"/>
                  <a:pt x="365760" y="20503"/>
                  <a:pt x="365760" y="45720"/>
                </a:cubicBezTo>
                <a:lnTo>
                  <a:pt x="365760" y="137160"/>
                </a:lnTo>
                <a:cubicBezTo>
                  <a:pt x="365760" y="143447"/>
                  <a:pt x="360617" y="148590"/>
                  <a:pt x="354330" y="148590"/>
                </a:cubicBezTo>
                <a:lnTo>
                  <a:pt x="317183" y="148590"/>
                </a:lnTo>
                <a:cubicBezTo>
                  <a:pt x="312468" y="148590"/>
                  <a:pt x="308610" y="152448"/>
                  <a:pt x="308610" y="157162"/>
                </a:cubicBezTo>
                <a:lnTo>
                  <a:pt x="308610" y="160020"/>
                </a:lnTo>
                <a:cubicBezTo>
                  <a:pt x="308610" y="172664"/>
                  <a:pt x="298394" y="182880"/>
                  <a:pt x="285750" y="182880"/>
                </a:cubicBezTo>
                <a:cubicBezTo>
                  <a:pt x="273106" y="182880"/>
                  <a:pt x="262890" y="172664"/>
                  <a:pt x="262890" y="160020"/>
                </a:cubicBezTo>
                <a:lnTo>
                  <a:pt x="262890" y="157162"/>
                </a:lnTo>
                <a:cubicBezTo>
                  <a:pt x="262890" y="152448"/>
                  <a:pt x="259032" y="148590"/>
                  <a:pt x="254318" y="148590"/>
                </a:cubicBezTo>
                <a:lnTo>
                  <a:pt x="228600" y="148590"/>
                </a:lnTo>
                <a:cubicBezTo>
                  <a:pt x="222314" y="148590"/>
                  <a:pt x="217170" y="143446"/>
                  <a:pt x="217170" y="137160"/>
                </a:cubicBezTo>
                <a:lnTo>
                  <a:pt x="217170" y="114300"/>
                </a:lnTo>
                <a:cubicBezTo>
                  <a:pt x="217170" y="108013"/>
                  <a:pt x="222314" y="102870"/>
                  <a:pt x="228600" y="102870"/>
                </a:cubicBezTo>
                <a:lnTo>
                  <a:pt x="240030" y="102870"/>
                </a:lnTo>
                <a:cubicBezTo>
                  <a:pt x="252674" y="102870"/>
                  <a:pt x="262890" y="92654"/>
                  <a:pt x="262890" y="80010"/>
                </a:cubicBezTo>
                <a:cubicBezTo>
                  <a:pt x="262890" y="67366"/>
                  <a:pt x="252674" y="57150"/>
                  <a:pt x="240030" y="57150"/>
                </a:cubicBezTo>
                <a:lnTo>
                  <a:pt x="228600" y="57150"/>
                </a:lnTo>
                <a:cubicBezTo>
                  <a:pt x="222314" y="57150"/>
                  <a:pt x="217170" y="52006"/>
                  <a:pt x="217170" y="45720"/>
                </a:cubicBezTo>
                <a:lnTo>
                  <a:pt x="217170" y="11430"/>
                </a:lnTo>
                <a:cubicBezTo>
                  <a:pt x="217170" y="5143"/>
                  <a:pt x="222314" y="0"/>
                  <a:pt x="228600" y="0"/>
                </a:cubicBezTo>
                <a:lnTo>
                  <a:pt x="320040" y="0"/>
                </a:lnTo>
                <a:moveTo>
                  <a:pt x="0" y="171450"/>
                </a:moveTo>
                <a:lnTo>
                  <a:pt x="0" y="91440"/>
                </a:lnTo>
                <a:cubicBezTo>
                  <a:pt x="0" y="66223"/>
                  <a:pt x="20503" y="45720"/>
                  <a:pt x="45720" y="45720"/>
                </a:cubicBezTo>
                <a:lnTo>
                  <a:pt x="148590" y="45720"/>
                </a:lnTo>
                <a:cubicBezTo>
                  <a:pt x="154877" y="45720"/>
                  <a:pt x="160020" y="50864"/>
                  <a:pt x="160020" y="57150"/>
                </a:cubicBezTo>
                <a:lnTo>
                  <a:pt x="160020" y="94298"/>
                </a:lnTo>
                <a:cubicBezTo>
                  <a:pt x="160020" y="99012"/>
                  <a:pt x="163878" y="102870"/>
                  <a:pt x="168592" y="102870"/>
                </a:cubicBezTo>
                <a:lnTo>
                  <a:pt x="171450" y="102870"/>
                </a:lnTo>
                <a:cubicBezTo>
                  <a:pt x="184094" y="102870"/>
                  <a:pt x="194310" y="113086"/>
                  <a:pt x="194310" y="125730"/>
                </a:cubicBezTo>
                <a:cubicBezTo>
                  <a:pt x="194310" y="138374"/>
                  <a:pt x="184094" y="148590"/>
                  <a:pt x="171450" y="148590"/>
                </a:cubicBezTo>
                <a:lnTo>
                  <a:pt x="168592" y="148590"/>
                </a:lnTo>
                <a:cubicBezTo>
                  <a:pt x="163878" y="148590"/>
                  <a:pt x="160020" y="152448"/>
                  <a:pt x="160020" y="157163"/>
                </a:cubicBezTo>
                <a:lnTo>
                  <a:pt x="160020" y="194310"/>
                </a:lnTo>
                <a:cubicBezTo>
                  <a:pt x="160020" y="200597"/>
                  <a:pt x="154877" y="205740"/>
                  <a:pt x="148590" y="205740"/>
                </a:cubicBezTo>
                <a:lnTo>
                  <a:pt x="125730" y="205740"/>
                </a:lnTo>
                <a:cubicBezTo>
                  <a:pt x="119444" y="205740"/>
                  <a:pt x="114300" y="200597"/>
                  <a:pt x="114300" y="194310"/>
                </a:cubicBezTo>
                <a:lnTo>
                  <a:pt x="114300" y="182880"/>
                </a:lnTo>
                <a:cubicBezTo>
                  <a:pt x="114300" y="170236"/>
                  <a:pt x="104084" y="160020"/>
                  <a:pt x="91440" y="160020"/>
                </a:cubicBezTo>
                <a:cubicBezTo>
                  <a:pt x="78796" y="160020"/>
                  <a:pt x="68580" y="170236"/>
                  <a:pt x="68580" y="182880"/>
                </a:cubicBezTo>
                <a:lnTo>
                  <a:pt x="68580" y="194310"/>
                </a:lnTo>
                <a:cubicBezTo>
                  <a:pt x="68580" y="200597"/>
                  <a:pt x="63437" y="205740"/>
                  <a:pt x="57150" y="205740"/>
                </a:cubicBezTo>
                <a:lnTo>
                  <a:pt x="34290" y="205740"/>
                </a:lnTo>
                <a:lnTo>
                  <a:pt x="34290" y="314325"/>
                </a:lnTo>
                <a:cubicBezTo>
                  <a:pt x="34290" y="323826"/>
                  <a:pt x="41934" y="331470"/>
                  <a:pt x="51435" y="331470"/>
                </a:cubicBezTo>
                <a:lnTo>
                  <a:pt x="160020" y="331470"/>
                </a:lnTo>
                <a:lnTo>
                  <a:pt x="160020" y="305752"/>
                </a:lnTo>
                <a:cubicBezTo>
                  <a:pt x="160020" y="301038"/>
                  <a:pt x="156162" y="297180"/>
                  <a:pt x="151448" y="297180"/>
                </a:cubicBezTo>
                <a:lnTo>
                  <a:pt x="148590" y="297180"/>
                </a:lnTo>
                <a:cubicBezTo>
                  <a:pt x="135946" y="297180"/>
                  <a:pt x="125730" y="286964"/>
                  <a:pt x="125730" y="274320"/>
                </a:cubicBezTo>
                <a:cubicBezTo>
                  <a:pt x="125730" y="261676"/>
                  <a:pt x="135946" y="251460"/>
                  <a:pt x="148590" y="251460"/>
                </a:cubicBezTo>
                <a:lnTo>
                  <a:pt x="151448" y="251460"/>
                </a:lnTo>
                <a:cubicBezTo>
                  <a:pt x="156162" y="251460"/>
                  <a:pt x="160020" y="247602"/>
                  <a:pt x="160020" y="242888"/>
                </a:cubicBezTo>
                <a:lnTo>
                  <a:pt x="160020" y="217170"/>
                </a:lnTo>
                <a:cubicBezTo>
                  <a:pt x="160020" y="210884"/>
                  <a:pt x="165164" y="205740"/>
                  <a:pt x="171450" y="205740"/>
                </a:cubicBezTo>
                <a:lnTo>
                  <a:pt x="205740" y="205740"/>
                </a:lnTo>
                <a:cubicBezTo>
                  <a:pt x="212027" y="205740"/>
                  <a:pt x="217170" y="210884"/>
                  <a:pt x="217170" y="217170"/>
                </a:cubicBezTo>
                <a:lnTo>
                  <a:pt x="217170" y="228600"/>
                </a:lnTo>
                <a:cubicBezTo>
                  <a:pt x="217170" y="241244"/>
                  <a:pt x="227386" y="251460"/>
                  <a:pt x="240030" y="251460"/>
                </a:cubicBezTo>
                <a:cubicBezTo>
                  <a:pt x="252674" y="251460"/>
                  <a:pt x="262890" y="241244"/>
                  <a:pt x="262890" y="228600"/>
                </a:cubicBezTo>
                <a:lnTo>
                  <a:pt x="262890" y="217170"/>
                </a:lnTo>
                <a:cubicBezTo>
                  <a:pt x="262890" y="210884"/>
                  <a:pt x="268034" y="205740"/>
                  <a:pt x="274320" y="205740"/>
                </a:cubicBezTo>
                <a:lnTo>
                  <a:pt x="308610" y="205740"/>
                </a:lnTo>
                <a:cubicBezTo>
                  <a:pt x="314896" y="205740"/>
                  <a:pt x="320040" y="210884"/>
                  <a:pt x="320040" y="217170"/>
                </a:cubicBezTo>
                <a:lnTo>
                  <a:pt x="320040" y="320040"/>
                </a:lnTo>
                <a:cubicBezTo>
                  <a:pt x="320040" y="345257"/>
                  <a:pt x="299537" y="365760"/>
                  <a:pt x="274320" y="365760"/>
                </a:cubicBezTo>
                <a:lnTo>
                  <a:pt x="182880" y="365760"/>
                </a:lnTo>
                <a:lnTo>
                  <a:pt x="171450" y="365760"/>
                </a:lnTo>
                <a:lnTo>
                  <a:pt x="51435" y="365760"/>
                </a:lnTo>
                <a:cubicBezTo>
                  <a:pt x="23003" y="365760"/>
                  <a:pt x="0" y="342757"/>
                  <a:pt x="0" y="314325"/>
                </a:cubicBezTo>
                <a:lnTo>
                  <a:pt x="0" y="194310"/>
                </a:lnTo>
                <a:lnTo>
                  <a:pt x="0" y="171450"/>
                </a:ln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9376346" y="24821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58032" y="177808"/>
                </a:moveTo>
                <a:cubicBezTo>
                  <a:pt x="268319" y="163092"/>
                  <a:pt x="274320" y="145161"/>
                  <a:pt x="274320" y="125730"/>
                </a:cubicBezTo>
                <a:cubicBezTo>
                  <a:pt x="274320" y="75224"/>
                  <a:pt x="233386" y="34290"/>
                  <a:pt x="182880" y="34290"/>
                </a:cubicBezTo>
                <a:cubicBezTo>
                  <a:pt x="132374" y="34290"/>
                  <a:pt x="91440" y="75224"/>
                  <a:pt x="91440" y="125730"/>
                </a:cubicBezTo>
                <a:cubicBezTo>
                  <a:pt x="91440" y="145161"/>
                  <a:pt x="97441" y="163092"/>
                  <a:pt x="107728" y="177808"/>
                </a:cubicBezTo>
                <a:cubicBezTo>
                  <a:pt x="110371" y="181594"/>
                  <a:pt x="113514" y="185880"/>
                  <a:pt x="116872" y="190452"/>
                </a:cubicBezTo>
                <a:lnTo>
                  <a:pt x="116872" y="190452"/>
                </a:lnTo>
                <a:cubicBezTo>
                  <a:pt x="126087" y="203097"/>
                  <a:pt x="137089" y="218242"/>
                  <a:pt x="145304" y="233172"/>
                </a:cubicBezTo>
                <a:cubicBezTo>
                  <a:pt x="152733" y="246745"/>
                  <a:pt x="156520" y="260890"/>
                  <a:pt x="158377" y="274249"/>
                </a:cubicBezTo>
                <a:lnTo>
                  <a:pt x="123587" y="274320"/>
                </a:lnTo>
                <a:cubicBezTo>
                  <a:pt x="122015" y="265748"/>
                  <a:pt x="119372" y="257389"/>
                  <a:pt x="115157" y="249674"/>
                </a:cubicBezTo>
                <a:cubicBezTo>
                  <a:pt x="108085" y="236815"/>
                  <a:pt x="99298" y="224742"/>
                  <a:pt x="90511" y="212669"/>
                </a:cubicBezTo>
                <a:lnTo>
                  <a:pt x="90511" y="212669"/>
                </a:lnTo>
                <a:lnTo>
                  <a:pt x="90511" y="212669"/>
                </a:lnTo>
                <a:cubicBezTo>
                  <a:pt x="86797" y="207597"/>
                  <a:pt x="83082" y="202525"/>
                  <a:pt x="79510" y="197382"/>
                </a:cubicBezTo>
                <a:cubicBezTo>
                  <a:pt x="65437" y="177094"/>
                  <a:pt x="57150" y="152376"/>
                  <a:pt x="57150" y="125730"/>
                </a:cubicBezTo>
                <a:cubicBezTo>
                  <a:pt x="57150" y="56293"/>
                  <a:pt x="113443" y="0"/>
                  <a:pt x="182880" y="0"/>
                </a:cubicBezTo>
                <a:cubicBezTo>
                  <a:pt x="252317" y="0"/>
                  <a:pt x="308610" y="56293"/>
                  <a:pt x="308610" y="125730"/>
                </a:cubicBezTo>
                <a:cubicBezTo>
                  <a:pt x="308610" y="152376"/>
                  <a:pt x="300323" y="177094"/>
                  <a:pt x="286179" y="197382"/>
                </a:cubicBezTo>
                <a:cubicBezTo>
                  <a:pt x="282607" y="202525"/>
                  <a:pt x="278892" y="207597"/>
                  <a:pt x="275177" y="212669"/>
                </a:cubicBezTo>
                <a:lnTo>
                  <a:pt x="275177" y="212669"/>
                </a:lnTo>
                <a:lnTo>
                  <a:pt x="275177" y="212669"/>
                </a:lnTo>
                <a:cubicBezTo>
                  <a:pt x="266390" y="224671"/>
                  <a:pt x="257604" y="236744"/>
                  <a:pt x="250531" y="249674"/>
                </a:cubicBezTo>
                <a:cubicBezTo>
                  <a:pt x="246317" y="257389"/>
                  <a:pt x="243673" y="265747"/>
                  <a:pt x="242102" y="274320"/>
                </a:cubicBezTo>
                <a:lnTo>
                  <a:pt x="207383" y="274320"/>
                </a:lnTo>
                <a:cubicBezTo>
                  <a:pt x="209240" y="260961"/>
                  <a:pt x="213027" y="246745"/>
                  <a:pt x="220456" y="233243"/>
                </a:cubicBezTo>
                <a:cubicBezTo>
                  <a:pt x="228671" y="218313"/>
                  <a:pt x="239673" y="203168"/>
                  <a:pt x="248888" y="190524"/>
                </a:cubicBezTo>
                <a:lnTo>
                  <a:pt x="248888" y="190524"/>
                </a:lnTo>
                <a:lnTo>
                  <a:pt x="248888" y="190524"/>
                </a:lnTo>
                <a:lnTo>
                  <a:pt x="248888" y="190524"/>
                </a:lnTo>
                <a:cubicBezTo>
                  <a:pt x="252246" y="185952"/>
                  <a:pt x="255318" y="181666"/>
                  <a:pt x="257961" y="177879"/>
                </a:cubicBezTo>
                <a:lnTo>
                  <a:pt x="258032" y="177808"/>
                </a:lnTo>
                <a:moveTo>
                  <a:pt x="182880" y="91440"/>
                </a:moveTo>
                <a:cubicBezTo>
                  <a:pt x="163949" y="91440"/>
                  <a:pt x="148590" y="106799"/>
                  <a:pt x="148590" y="125730"/>
                </a:cubicBezTo>
                <a:cubicBezTo>
                  <a:pt x="148590" y="132017"/>
                  <a:pt x="143447" y="137160"/>
                  <a:pt x="137160" y="137160"/>
                </a:cubicBezTo>
                <a:cubicBezTo>
                  <a:pt x="130874" y="137160"/>
                  <a:pt x="125730" y="132017"/>
                  <a:pt x="125730" y="125730"/>
                </a:cubicBezTo>
                <a:cubicBezTo>
                  <a:pt x="125730" y="94155"/>
                  <a:pt x="151305" y="68580"/>
                  <a:pt x="182880" y="68580"/>
                </a:cubicBezTo>
                <a:cubicBezTo>
                  <a:pt x="189167" y="68580"/>
                  <a:pt x="194310" y="73723"/>
                  <a:pt x="194310" y="80010"/>
                </a:cubicBezTo>
                <a:cubicBezTo>
                  <a:pt x="194310" y="86296"/>
                  <a:pt x="189167" y="91440"/>
                  <a:pt x="182880" y="91440"/>
                </a:cubicBezTo>
                <a:lnTo>
                  <a:pt x="182880" y="91440"/>
                </a:lnTo>
                <a:moveTo>
                  <a:pt x="182880" y="365760"/>
                </a:moveTo>
                <a:cubicBezTo>
                  <a:pt x="151305" y="365760"/>
                  <a:pt x="125730" y="340185"/>
                  <a:pt x="125730" y="308610"/>
                </a:cubicBezTo>
                <a:lnTo>
                  <a:pt x="125730" y="297180"/>
                </a:lnTo>
                <a:lnTo>
                  <a:pt x="240030" y="297180"/>
                </a:lnTo>
                <a:lnTo>
                  <a:pt x="240030" y="308610"/>
                </a:lnTo>
                <a:cubicBezTo>
                  <a:pt x="240030" y="340185"/>
                  <a:pt x="214455" y="365760"/>
                  <a:pt x="182880" y="365760"/>
                </a:cubicBezTo>
              </a:path>
            </a:pathLst>
          </a:custGeom>
          <a:solidFill>
            <a:srgbClr val="3E00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67619" y="3761840"/>
            <a:ext cx="1920240" cy="2194560"/>
          </a:xfrm>
          <a:custGeom>
            <a:avLst/>
            <a:gdLst/>
            <a:ahLst/>
            <a:cxnLst/>
            <a:rect l="l" t="t" r="r" b="b"/>
            <a:pathLst>
              <a:path w="1920240" h="2194560">
                <a:moveTo>
                  <a:pt x="0" y="2194560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2194560"/>
                </a:lnTo>
                <a:lnTo>
                  <a:pt x="0" y="21945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Companies can monetize dormant intellectual property through virtual R&amp;D projects</a:t>
            </a:r>
            <a:endParaRPr lang="en-US" sz="16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This approach facilitates successful commercialization of innovative ideas</a:t>
            </a:r>
            <a:endParaRPr lang="en-US" sz="1600" dirty="0">
              <a:latin typeface="Figtree"/>
            </a:endParaRPr>
          </a:p>
        </p:txBody>
      </p:sp>
      <p:sp>
        <p:nvSpPr>
          <p:cNvPr id="9" name="Text 7"/>
          <p:cNvSpPr/>
          <p:nvPr/>
        </p:nvSpPr>
        <p:spPr>
          <a:xfrm>
            <a:off x="567622" y="3079916"/>
            <a:ext cx="1920240" cy="457521"/>
          </a:xfrm>
          <a:custGeom>
            <a:avLst/>
            <a:gdLst/>
            <a:ahLst/>
            <a:cxnLst/>
            <a:rect l="l" t="t" r="r" b="b"/>
            <a:pathLst>
              <a:path w="1920240" h="457521">
                <a:moveTo>
                  <a:pt x="0" y="457521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Monetization Strategies</a:t>
            </a:r>
            <a:endParaRPr lang="en-US" b="1" dirty="0"/>
          </a:p>
        </p:txBody>
      </p:sp>
      <p:sp>
        <p:nvSpPr>
          <p:cNvPr id="10" name="Text 8"/>
          <p:cNvSpPr/>
          <p:nvPr/>
        </p:nvSpPr>
        <p:spPr>
          <a:xfrm>
            <a:off x="2769800" y="3761840"/>
            <a:ext cx="1920240" cy="2194560"/>
          </a:xfrm>
          <a:custGeom>
            <a:avLst/>
            <a:gdLst/>
            <a:ahLst/>
            <a:cxnLst/>
            <a:rect l="l" t="t" r="r" b="b"/>
            <a:pathLst>
              <a:path w="1920240" h="2194560">
                <a:moveTo>
                  <a:pt x="0" y="2194560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2194560"/>
                </a:lnTo>
                <a:lnTo>
                  <a:pt x="0" y="21945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TOS-WW connects businesses with talented students and recent graduates</a:t>
            </a:r>
            <a:endParaRPr lang="en-US" sz="16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This platform provides access to fresh perspectives and innovative ideas</a:t>
            </a:r>
            <a:endParaRPr lang="en-US" sz="1600" dirty="0">
              <a:latin typeface="Figtree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769803" y="3079916"/>
            <a:ext cx="1920240" cy="457521"/>
          </a:xfrm>
          <a:custGeom>
            <a:avLst/>
            <a:gdLst/>
            <a:ahLst/>
            <a:cxnLst/>
            <a:rect l="l" t="t" r="r" b="b"/>
            <a:pathLst>
              <a:path w="1920240" h="457521">
                <a:moveTo>
                  <a:pt x="0" y="457521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Talent Acquisition</a:t>
            </a:r>
            <a:endParaRPr lang="en-US" b="1" dirty="0"/>
          </a:p>
        </p:txBody>
      </p:sp>
      <p:sp>
        <p:nvSpPr>
          <p:cNvPr id="12" name="Text 10"/>
          <p:cNvSpPr/>
          <p:nvPr/>
        </p:nvSpPr>
        <p:spPr>
          <a:xfrm>
            <a:off x="4971981" y="3761840"/>
            <a:ext cx="1920240" cy="2194560"/>
          </a:xfrm>
          <a:custGeom>
            <a:avLst/>
            <a:gdLst/>
            <a:ahLst/>
            <a:cxnLst/>
            <a:rect l="l" t="t" r="r" b="b"/>
            <a:pathLst>
              <a:path w="1920240" h="2194560">
                <a:moveTo>
                  <a:pt x="0" y="2194560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2194560"/>
                </a:lnTo>
                <a:lnTo>
                  <a:pt x="0" y="21945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Designated team leaders guide projects to ensure alignment with business goals</a:t>
            </a:r>
            <a:endParaRPr lang="en-US" sz="16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Effective leadership is crucial for maintaining team motivation and focus</a:t>
            </a:r>
            <a:endParaRPr lang="en-US" sz="1600" dirty="0">
              <a:latin typeface="Figtree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971984" y="3079916"/>
            <a:ext cx="1920240" cy="457521"/>
          </a:xfrm>
          <a:custGeom>
            <a:avLst/>
            <a:gdLst/>
            <a:ahLst/>
            <a:cxnLst/>
            <a:rect l="l" t="t" r="r" b="b"/>
            <a:pathLst>
              <a:path w="1920240" h="457521">
                <a:moveTo>
                  <a:pt x="0" y="457521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Effective Project Management</a:t>
            </a:r>
            <a:endParaRPr lang="en-US" b="1" dirty="0"/>
          </a:p>
        </p:txBody>
      </p:sp>
      <p:sp>
        <p:nvSpPr>
          <p:cNvPr id="14" name="Text 12"/>
          <p:cNvSpPr/>
          <p:nvPr/>
        </p:nvSpPr>
        <p:spPr>
          <a:xfrm>
            <a:off x="7174162" y="3761840"/>
            <a:ext cx="1920240" cy="2194560"/>
          </a:xfrm>
          <a:custGeom>
            <a:avLst/>
            <a:gdLst/>
            <a:ahLst/>
            <a:cxnLst/>
            <a:rect l="l" t="t" r="r" b="b"/>
            <a:pathLst>
              <a:path w="1920240" h="2194560">
                <a:moveTo>
                  <a:pt x="0" y="2194560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2194560"/>
                </a:lnTo>
                <a:lnTo>
                  <a:pt x="0" y="21945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Businesses can tackle pressing innovation challenges by collaborating with multidisciplinary teams and accessing talent outside of the company</a:t>
            </a:r>
            <a:endParaRPr lang="en-US" sz="16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endParaRPr lang="en-US" sz="1600" dirty="0">
              <a:latin typeface="Figtree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174165" y="3079916"/>
            <a:ext cx="1920240" cy="457521"/>
          </a:xfrm>
          <a:custGeom>
            <a:avLst/>
            <a:gdLst/>
            <a:ahLst/>
            <a:cxnLst/>
            <a:rect l="l" t="t" r="r" b="b"/>
            <a:pathLst>
              <a:path w="1920240" h="457521">
                <a:moveTo>
                  <a:pt x="0" y="457521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Innovation Challenges</a:t>
            </a:r>
            <a:endParaRPr lang="en-US" b="1" dirty="0"/>
          </a:p>
        </p:txBody>
      </p:sp>
      <p:sp>
        <p:nvSpPr>
          <p:cNvPr id="16" name="Text 14"/>
          <p:cNvSpPr/>
          <p:nvPr/>
        </p:nvSpPr>
        <p:spPr>
          <a:xfrm>
            <a:off x="9376343" y="3761840"/>
            <a:ext cx="1920240" cy="2194560"/>
          </a:xfrm>
          <a:custGeom>
            <a:avLst/>
            <a:gdLst/>
            <a:ahLst/>
            <a:cxnLst/>
            <a:rect l="l" t="t" r="r" b="b"/>
            <a:pathLst>
              <a:path w="1920240" h="2194560">
                <a:moveTo>
                  <a:pt x="0" y="2194560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2194560"/>
                </a:lnTo>
                <a:lnTo>
                  <a:pt x="0" y="21945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Fosters a collaborative environment that enhances creativity and innovation</a:t>
            </a:r>
            <a:endParaRPr lang="en-US" sz="1600" dirty="0">
              <a:latin typeface="Figtree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/>
                <a:ea typeface="Figtree" pitchFamily="34" charset="-122"/>
                <a:cs typeface="Figtree" pitchFamily="34" charset="-120"/>
              </a:rPr>
              <a:t>Companies benefit from the collective brainstorming and problem-solving capabilities of an expanded team</a:t>
            </a:r>
            <a:endParaRPr lang="en-US" sz="1600" dirty="0">
              <a:latin typeface="Figtree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376346" y="3079916"/>
            <a:ext cx="1920240" cy="457521"/>
          </a:xfrm>
          <a:custGeom>
            <a:avLst/>
            <a:gdLst/>
            <a:ahLst/>
            <a:cxnLst/>
            <a:rect l="l" t="t" r="r" b="b"/>
            <a:pathLst>
              <a:path w="1920240" h="457521">
                <a:moveTo>
                  <a:pt x="0" y="457521"/>
                </a:moveTo>
                <a:lnTo>
                  <a:pt x="0" y="0"/>
                </a:lnTo>
                <a:lnTo>
                  <a:pt x="1920240" y="0"/>
                </a:lnTo>
                <a:lnTo>
                  <a:pt x="192024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Fostering Collaboration</a:t>
            </a:r>
            <a:endParaRPr lang="en-US" b="1" dirty="0"/>
          </a:p>
        </p:txBody>
      </p:sp>
      <p:sp>
        <p:nvSpPr>
          <p:cNvPr id="19" name="Text 17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0656499" y="376184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31520" y="932927"/>
            <a:ext cx="7451616" cy="884627"/>
          </a:xfrm>
          <a:custGeom>
            <a:avLst/>
            <a:gdLst/>
            <a:ahLst/>
            <a:cxnLst/>
            <a:rect l="l" t="t" r="r" b="b"/>
            <a:pathLst>
              <a:path w="7451616" h="884627">
                <a:moveTo>
                  <a:pt x="0" y="884627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400" dirty="0">
                <a:solidFill>
                  <a:srgbClr val="E7E6E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Benefits for Businesses</a:t>
            </a:r>
            <a:endParaRPr lang="en-US" sz="4400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6C582D8-118B-FCA7-60E5-26D24036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35" y="24762"/>
            <a:ext cx="2126331" cy="22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980AEA-C6A3-C182-3BB6-9568BF36083A}"/>
              </a:ext>
            </a:extLst>
          </p:cNvPr>
          <p:cNvSpPr txBox="1"/>
          <p:nvPr/>
        </p:nvSpPr>
        <p:spPr>
          <a:xfrm>
            <a:off x="3229963" y="6189755"/>
            <a:ext cx="3598015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Worldwide Talent Pool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73EA7FAC-3E90-1F37-1A77-4E5EE431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96E2-474A-6881-D866-2F9AF6DF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DD2C9F8-41DF-7D37-4C1C-E222F8B00AF2}"/>
              </a:ext>
            </a:extLst>
          </p:cNvPr>
          <p:cNvSpPr/>
          <p:nvPr/>
        </p:nvSpPr>
        <p:spPr>
          <a:xfrm>
            <a:off x="0" y="1"/>
            <a:ext cx="12192000" cy="2285999"/>
          </a:xfrm>
          <a:custGeom>
            <a:avLst/>
            <a:gdLst/>
            <a:ahLst/>
            <a:cxnLst/>
            <a:rect l="l" t="t" r="r" b="b"/>
            <a:pathLst>
              <a:path w="12192000" h="2285999">
                <a:moveTo>
                  <a:pt x="0" y="2285999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285999"/>
                </a:lnTo>
                <a:lnTo>
                  <a:pt x="0" y="2285999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9FF4309A-8576-14ED-9B97-33E34FE8FD7E}"/>
              </a:ext>
            </a:extLst>
          </p:cNvPr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8FCDF90D-FA3B-A684-7946-CC81F4115D84}"/>
              </a:ext>
            </a:extLst>
          </p:cNvPr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E7E6E6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Unlocking the Future of Innovation:</a:t>
            </a:r>
            <a:endParaRPr lang="en-US" sz="12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240DB5EC-D3D9-C9C3-E174-F797EAEC88C1}"/>
              </a:ext>
            </a:extLst>
          </p:cNvPr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E7E6E6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8</a:t>
            </a:r>
            <a:endParaRPr lang="en-US" sz="8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D21A2371-84BF-AB06-432E-0A8111F73561}"/>
              </a:ext>
            </a:extLst>
          </p:cNvPr>
          <p:cNvSpPr/>
          <p:nvPr/>
        </p:nvSpPr>
        <p:spPr>
          <a:xfrm>
            <a:off x="731520" y="698309"/>
            <a:ext cx="7451616" cy="884627"/>
          </a:xfrm>
          <a:custGeom>
            <a:avLst/>
            <a:gdLst/>
            <a:ahLst/>
            <a:cxnLst/>
            <a:rect l="l" t="t" r="r" b="b"/>
            <a:pathLst>
              <a:path w="7451616" h="884627">
                <a:moveTo>
                  <a:pt x="0" y="884627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835"/>
              </a:spcBef>
              <a:buNone/>
            </a:pPr>
            <a:r>
              <a:rPr lang="en-US" sz="4000" dirty="0">
                <a:solidFill>
                  <a:srgbClr val="E7E6E6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Multidisciplinary Teams and…</a:t>
            </a:r>
          </a:p>
          <a:p>
            <a:pPr marL="0" indent="0" algn="l">
              <a:lnSpc>
                <a:spcPct val="100000"/>
              </a:lnSpc>
              <a:spcBef>
                <a:spcPts val="835"/>
              </a:spcBef>
              <a:buNone/>
            </a:pPr>
            <a:r>
              <a:rPr lang="en-US" sz="4000" dirty="0">
                <a:solidFill>
                  <a:srgbClr val="E7E6E6"/>
                </a:solidFill>
                <a:latin typeface="Figtree"/>
                <a:ea typeface="Urbanist Semibold" pitchFamily="34" charset="-122"/>
                <a:cs typeface="Urbanist Semibold" pitchFamily="34" charset="-120"/>
              </a:rPr>
              <a:t>		…delivering Moonshots</a:t>
            </a:r>
            <a:endParaRPr lang="en-US" sz="4000" dirty="0">
              <a:latin typeface="Figtree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D1F29E6C-17EB-C974-78E8-645127D580ED}"/>
              </a:ext>
            </a:extLst>
          </p:cNvPr>
          <p:cNvSpPr/>
          <p:nvPr/>
        </p:nvSpPr>
        <p:spPr>
          <a:xfrm>
            <a:off x="8638573" y="1"/>
            <a:ext cx="3534377" cy="2286000"/>
          </a:xfrm>
          <a:custGeom>
            <a:avLst/>
            <a:gdLst/>
            <a:ahLst/>
            <a:cxnLst/>
            <a:rect l="l" t="t" r="r" b="b"/>
            <a:pathLst>
              <a:path w="4772628" h="2824223">
                <a:moveTo>
                  <a:pt x="0" y="2824223"/>
                </a:moveTo>
                <a:lnTo>
                  <a:pt x="0" y="0"/>
                </a:lnTo>
                <a:lnTo>
                  <a:pt x="4772628" y="0"/>
                </a:lnTo>
                <a:lnTo>
                  <a:pt x="4772628" y="2824223"/>
                </a:lnTo>
                <a:lnTo>
                  <a:pt x="0" y="2824223"/>
                </a:lnTo>
              </a:path>
            </a:pathLst>
          </a:custGeom>
          <a:blipFill>
            <a:blip r:embed="rId3"/>
            <a:srcRect t="20412" b="2041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81F5CA0-C130-F944-B783-2C29F06C0D01}"/>
              </a:ext>
            </a:extLst>
          </p:cNvPr>
          <p:cNvSpPr/>
          <p:nvPr/>
        </p:nvSpPr>
        <p:spPr>
          <a:xfrm rot="5400000" flipH="1" flipV="1">
            <a:off x="2079986" y="3551267"/>
            <a:ext cx="876113" cy="2114413"/>
          </a:xfrm>
          <a:custGeom>
            <a:avLst/>
            <a:gdLst/>
            <a:ahLst/>
            <a:cxnLst/>
            <a:rect l="l" t="t" r="r" b="b"/>
            <a:pathLst>
              <a:path w="876113" h="2114413">
                <a:moveTo>
                  <a:pt x="0" y="0"/>
                </a:moveTo>
                <a:lnTo>
                  <a:pt x="438056" y="0"/>
                </a:lnTo>
                <a:lnTo>
                  <a:pt x="438056" y="2114413"/>
                </a:lnTo>
                <a:lnTo>
                  <a:pt x="876113" y="2114413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142DDAF-4C78-7DAE-3744-6480C30CA188}"/>
              </a:ext>
            </a:extLst>
          </p:cNvPr>
          <p:cNvSpPr/>
          <p:nvPr/>
        </p:nvSpPr>
        <p:spPr>
          <a:xfrm rot="5400000" flipH="1" flipV="1">
            <a:off x="5863820" y="3543509"/>
            <a:ext cx="1794452" cy="2125835"/>
          </a:xfrm>
          <a:custGeom>
            <a:avLst/>
            <a:gdLst/>
            <a:ahLst/>
            <a:cxnLst/>
            <a:rect l="l" t="t" r="r" b="b"/>
            <a:pathLst>
              <a:path w="876113" h="2125835">
                <a:moveTo>
                  <a:pt x="0" y="0"/>
                </a:moveTo>
                <a:lnTo>
                  <a:pt x="438056" y="0"/>
                </a:lnTo>
                <a:lnTo>
                  <a:pt x="438056" y="2125835"/>
                </a:lnTo>
                <a:lnTo>
                  <a:pt x="876113" y="2125835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3843245D-4437-5B29-64CD-B29BE0C41192}"/>
              </a:ext>
            </a:extLst>
          </p:cNvPr>
          <p:cNvSpPr/>
          <p:nvPr/>
        </p:nvSpPr>
        <p:spPr>
          <a:xfrm rot="16200000" flipV="1">
            <a:off x="4198632" y="3547034"/>
            <a:ext cx="876113" cy="2122878"/>
          </a:xfrm>
          <a:custGeom>
            <a:avLst/>
            <a:gdLst/>
            <a:ahLst/>
            <a:cxnLst/>
            <a:rect l="l" t="t" r="r" b="b"/>
            <a:pathLst>
              <a:path w="876113" h="2122878">
                <a:moveTo>
                  <a:pt x="0" y="0"/>
                </a:moveTo>
                <a:lnTo>
                  <a:pt x="438056" y="0"/>
                </a:lnTo>
                <a:lnTo>
                  <a:pt x="438056" y="2122878"/>
                </a:lnTo>
                <a:lnTo>
                  <a:pt x="876113" y="2122878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AD0A8561-70BC-0FEB-EE8E-093A0D77E99F}"/>
              </a:ext>
            </a:extLst>
          </p:cNvPr>
          <p:cNvSpPr/>
          <p:nvPr/>
        </p:nvSpPr>
        <p:spPr>
          <a:xfrm>
            <a:off x="8488633" y="3049874"/>
            <a:ext cx="2834640" cy="1371600"/>
          </a:xfrm>
          <a:custGeom>
            <a:avLst/>
            <a:gdLst/>
            <a:ahLst/>
            <a:cxnLst/>
            <a:rect l="l" t="t" r="r" b="b"/>
            <a:pathLst>
              <a:path w="2834640" h="1371600">
                <a:moveTo>
                  <a:pt x="0" y="137160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Strategies for successful implementation and launch are created</a:t>
            </a:r>
            <a:endParaRPr lang="en-US" sz="16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D41C06E8-954E-725C-4937-A6BB3EA2BE69}"/>
              </a:ext>
            </a:extLst>
          </p:cNvPr>
          <p:cNvSpPr/>
          <p:nvPr/>
        </p:nvSpPr>
        <p:spPr>
          <a:xfrm>
            <a:off x="8488633" y="2593951"/>
            <a:ext cx="2834640" cy="365760"/>
          </a:xfrm>
          <a:custGeom>
            <a:avLst/>
            <a:gdLst/>
            <a:ahLst/>
            <a:cxnLst/>
            <a:rect l="l" t="t" r="r" b="b"/>
            <a:pathLst>
              <a:path w="2834640" h="365760">
                <a:moveTo>
                  <a:pt x="0" y="36576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Commercialization Pathways</a:t>
            </a:r>
            <a:endParaRPr lang="en-US" dirty="0"/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BE80372A-CC17-9331-1CF2-5C274DB48199}"/>
              </a:ext>
            </a:extLst>
          </p:cNvPr>
          <p:cNvSpPr/>
          <p:nvPr/>
        </p:nvSpPr>
        <p:spPr>
          <a:xfrm>
            <a:off x="7643962" y="3113923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258957" y="186262"/>
                </a:moveTo>
                <a:cubicBezTo>
                  <a:pt x="227668" y="207426"/>
                  <a:pt x="168043" y="234215"/>
                  <a:pt x="135418" y="248137"/>
                </a:cubicBezTo>
                <a:lnTo>
                  <a:pt x="110808" y="223528"/>
                </a:lnTo>
                <a:cubicBezTo>
                  <a:pt x="125152" y="191114"/>
                  <a:pt x="152433" y="132121"/>
                  <a:pt x="173597" y="100903"/>
                </a:cubicBezTo>
                <a:cubicBezTo>
                  <a:pt x="217332" y="36496"/>
                  <a:pt x="280121" y="29325"/>
                  <a:pt x="324629" y="35301"/>
                </a:cubicBezTo>
                <a:cubicBezTo>
                  <a:pt x="330605" y="79809"/>
                  <a:pt x="323433" y="142598"/>
                  <a:pt x="259027" y="186262"/>
                </a:cubicBezTo>
                <a:lnTo>
                  <a:pt x="258957" y="186262"/>
                </a:lnTo>
                <a:moveTo>
                  <a:pt x="83316" y="202434"/>
                </a:moveTo>
                <a:cubicBezTo>
                  <a:pt x="80785" y="208059"/>
                  <a:pt x="78535" y="213121"/>
                  <a:pt x="76707" y="217340"/>
                </a:cubicBezTo>
                <a:cubicBezTo>
                  <a:pt x="73050" y="225707"/>
                  <a:pt x="74949" y="235411"/>
                  <a:pt x="81418" y="241879"/>
                </a:cubicBezTo>
                <a:lnTo>
                  <a:pt x="117066" y="277528"/>
                </a:lnTo>
                <a:cubicBezTo>
                  <a:pt x="123464" y="283926"/>
                  <a:pt x="133027" y="285895"/>
                  <a:pt x="141324" y="282379"/>
                </a:cubicBezTo>
                <a:cubicBezTo>
                  <a:pt x="145894" y="280481"/>
                  <a:pt x="151379" y="278161"/>
                  <a:pt x="157496" y="275489"/>
                </a:cubicBezTo>
                <a:lnTo>
                  <a:pt x="157496" y="343129"/>
                </a:lnTo>
                <a:cubicBezTo>
                  <a:pt x="157496" y="349176"/>
                  <a:pt x="160730" y="354801"/>
                  <a:pt x="166004" y="357825"/>
                </a:cubicBezTo>
                <a:cubicBezTo>
                  <a:pt x="171277" y="360848"/>
                  <a:pt x="177746" y="360778"/>
                  <a:pt x="182949" y="357684"/>
                </a:cubicBezTo>
                <a:lnTo>
                  <a:pt x="245175" y="320770"/>
                </a:lnTo>
                <a:cubicBezTo>
                  <a:pt x="260574" y="311629"/>
                  <a:pt x="269996" y="295106"/>
                  <a:pt x="269996" y="277246"/>
                </a:cubicBezTo>
                <a:lnTo>
                  <a:pt x="269996" y="219520"/>
                </a:lnTo>
                <a:cubicBezTo>
                  <a:pt x="272808" y="217762"/>
                  <a:pt x="275410" y="216075"/>
                  <a:pt x="277941" y="214387"/>
                </a:cubicBezTo>
                <a:cubicBezTo>
                  <a:pt x="362878" y="156661"/>
                  <a:pt x="365691" y="70879"/>
                  <a:pt x="356269" y="19692"/>
                </a:cubicBezTo>
                <a:cubicBezTo>
                  <a:pt x="354793" y="11536"/>
                  <a:pt x="348394" y="5207"/>
                  <a:pt x="340238" y="3661"/>
                </a:cubicBezTo>
                <a:cubicBezTo>
                  <a:pt x="289050" y="-5761"/>
                  <a:pt x="203269" y="-2949"/>
                  <a:pt x="145683" y="81989"/>
                </a:cubicBezTo>
                <a:cubicBezTo>
                  <a:pt x="143996" y="84520"/>
                  <a:pt x="142238" y="87122"/>
                  <a:pt x="140550" y="89934"/>
                </a:cubicBezTo>
                <a:lnTo>
                  <a:pt x="82824" y="89934"/>
                </a:lnTo>
                <a:cubicBezTo>
                  <a:pt x="64965" y="89934"/>
                  <a:pt x="48371" y="99356"/>
                  <a:pt x="39300" y="114754"/>
                </a:cubicBezTo>
                <a:lnTo>
                  <a:pt x="2386" y="176981"/>
                </a:lnTo>
                <a:cubicBezTo>
                  <a:pt x="-707" y="182184"/>
                  <a:pt x="-778" y="188653"/>
                  <a:pt x="2246" y="193926"/>
                </a:cubicBezTo>
                <a:cubicBezTo>
                  <a:pt x="5269" y="199200"/>
                  <a:pt x="10824" y="202434"/>
                  <a:pt x="16871" y="202434"/>
                </a:cubicBezTo>
                <a:lnTo>
                  <a:pt x="83316" y="202434"/>
                </a:lnTo>
                <a:moveTo>
                  <a:pt x="286871" y="101184"/>
                </a:moveTo>
                <a:cubicBezTo>
                  <a:pt x="286871" y="85651"/>
                  <a:pt x="274279" y="73059"/>
                  <a:pt x="258746" y="73059"/>
                </a:cubicBezTo>
                <a:cubicBezTo>
                  <a:pt x="243213" y="73059"/>
                  <a:pt x="230621" y="85651"/>
                  <a:pt x="230621" y="101184"/>
                </a:cubicBezTo>
                <a:cubicBezTo>
                  <a:pt x="230621" y="116717"/>
                  <a:pt x="243213" y="129309"/>
                  <a:pt x="258746" y="129309"/>
                </a:cubicBezTo>
                <a:cubicBezTo>
                  <a:pt x="274279" y="129309"/>
                  <a:pt x="286871" y="116717"/>
                  <a:pt x="286871" y="101184"/>
                </a:cubicBez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665A8781-1402-8C22-999A-5E1EE219EF91}"/>
              </a:ext>
            </a:extLst>
          </p:cNvPr>
          <p:cNvSpPr/>
          <p:nvPr/>
        </p:nvSpPr>
        <p:spPr>
          <a:xfrm>
            <a:off x="6365652" y="5309475"/>
            <a:ext cx="2834640" cy="1685232"/>
          </a:xfrm>
          <a:custGeom>
            <a:avLst/>
            <a:gdLst/>
            <a:ahLst/>
            <a:cxnLst/>
            <a:rect l="l" t="t" r="r" b="b"/>
            <a:pathLst>
              <a:path w="2834640" h="1685232">
                <a:moveTo>
                  <a:pt x="0" y="1685232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1685232"/>
                </a:lnTo>
                <a:lnTo>
                  <a:pt x="0" y="168523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Field testing ensures the practicality of proposed solutions</a:t>
            </a:r>
            <a:endParaRPr lang="en-US" sz="1600" dirty="0"/>
          </a:p>
        </p:txBody>
      </p:sp>
      <p:sp>
        <p:nvSpPr>
          <p:cNvPr id="33" name="Text 15">
            <a:extLst>
              <a:ext uri="{FF2B5EF4-FFF2-40B4-BE49-F238E27FC236}">
                <a16:creationId xmlns:a16="http://schemas.microsoft.com/office/drawing/2014/main" id="{1BC120E1-0509-9568-A345-094BCC69F1B6}"/>
              </a:ext>
            </a:extLst>
          </p:cNvPr>
          <p:cNvSpPr/>
          <p:nvPr/>
        </p:nvSpPr>
        <p:spPr>
          <a:xfrm>
            <a:off x="6365652" y="4853552"/>
            <a:ext cx="2834640" cy="365760"/>
          </a:xfrm>
          <a:custGeom>
            <a:avLst/>
            <a:gdLst/>
            <a:ahLst/>
            <a:cxnLst/>
            <a:rect l="l" t="t" r="r" b="b"/>
            <a:pathLst>
              <a:path w="2834640" h="365760">
                <a:moveTo>
                  <a:pt x="0" y="36576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Field Testing</a:t>
            </a:r>
            <a:endParaRPr lang="en-US" dirty="0"/>
          </a:p>
        </p:txBody>
      </p:sp>
      <p:sp>
        <p:nvSpPr>
          <p:cNvPr id="34" name="Text 17">
            <a:extLst>
              <a:ext uri="{FF2B5EF4-FFF2-40B4-BE49-F238E27FC236}">
                <a16:creationId xmlns:a16="http://schemas.microsoft.com/office/drawing/2014/main" id="{0645C0F4-82FC-27CC-6EE1-7C1B5288E0E9}"/>
              </a:ext>
            </a:extLst>
          </p:cNvPr>
          <p:cNvSpPr/>
          <p:nvPr/>
        </p:nvSpPr>
        <p:spPr>
          <a:xfrm>
            <a:off x="4185314" y="3627838"/>
            <a:ext cx="2834640" cy="1371600"/>
          </a:xfrm>
          <a:custGeom>
            <a:avLst/>
            <a:gdLst/>
            <a:ahLst/>
            <a:cxnLst/>
            <a:rect l="l" t="t" r="r" b="b"/>
            <a:pathLst>
              <a:path w="2834640" h="1371600">
                <a:moveTo>
                  <a:pt x="0" y="137160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Teams develop solutions and actionable plans for real-world use</a:t>
            </a:r>
            <a:endParaRPr lang="en-US" sz="1600" dirty="0"/>
          </a:p>
        </p:txBody>
      </p:sp>
      <p:sp>
        <p:nvSpPr>
          <p:cNvPr id="35" name="Text 18">
            <a:extLst>
              <a:ext uri="{FF2B5EF4-FFF2-40B4-BE49-F238E27FC236}">
                <a16:creationId xmlns:a16="http://schemas.microsoft.com/office/drawing/2014/main" id="{BB2D9F6E-306E-673C-07FA-D367F765A01D}"/>
              </a:ext>
            </a:extLst>
          </p:cNvPr>
          <p:cNvSpPr/>
          <p:nvPr/>
        </p:nvSpPr>
        <p:spPr>
          <a:xfrm>
            <a:off x="4185314" y="3171915"/>
            <a:ext cx="2834640" cy="365760"/>
          </a:xfrm>
          <a:custGeom>
            <a:avLst/>
            <a:gdLst/>
            <a:ahLst/>
            <a:cxnLst/>
            <a:rect l="l" t="t" r="r" b="b"/>
            <a:pathLst>
              <a:path w="2834640" h="365760">
                <a:moveTo>
                  <a:pt x="0" y="36576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Practical Solutions</a:t>
            </a:r>
            <a:endParaRPr lang="en-US" dirty="0"/>
          </a:p>
        </p:txBody>
      </p:sp>
      <p:sp>
        <p:nvSpPr>
          <p:cNvPr id="36" name="Text 19">
            <a:extLst>
              <a:ext uri="{FF2B5EF4-FFF2-40B4-BE49-F238E27FC236}">
                <a16:creationId xmlns:a16="http://schemas.microsoft.com/office/drawing/2014/main" id="{D953D6E3-6CE3-E3E8-9CDD-ECE234E51119}"/>
              </a:ext>
            </a:extLst>
          </p:cNvPr>
          <p:cNvSpPr/>
          <p:nvPr/>
        </p:nvSpPr>
        <p:spPr>
          <a:xfrm>
            <a:off x="3395249" y="354524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29375" y="56250"/>
                </a:moveTo>
                <a:lnTo>
                  <a:pt x="230625" y="56250"/>
                </a:lnTo>
                <a:cubicBezTo>
                  <a:pt x="233719" y="56250"/>
                  <a:pt x="236250" y="58781"/>
                  <a:pt x="236250" y="61875"/>
                </a:cubicBezTo>
                <a:lnTo>
                  <a:pt x="236250" y="90000"/>
                </a:lnTo>
                <a:lnTo>
                  <a:pt x="123750" y="90000"/>
                </a:lnTo>
                <a:lnTo>
                  <a:pt x="123750" y="61875"/>
                </a:lnTo>
                <a:cubicBezTo>
                  <a:pt x="123750" y="58781"/>
                  <a:pt x="126281" y="56250"/>
                  <a:pt x="129375" y="56250"/>
                </a:cubicBezTo>
                <a:lnTo>
                  <a:pt x="129375" y="56250"/>
                </a:lnTo>
                <a:moveTo>
                  <a:pt x="90000" y="61875"/>
                </a:moveTo>
                <a:lnTo>
                  <a:pt x="90000" y="90000"/>
                </a:lnTo>
                <a:lnTo>
                  <a:pt x="70242" y="90000"/>
                </a:lnTo>
                <a:cubicBezTo>
                  <a:pt x="61313" y="90000"/>
                  <a:pt x="52734" y="93586"/>
                  <a:pt x="46406" y="99914"/>
                </a:cubicBezTo>
                <a:lnTo>
                  <a:pt x="9914" y="136336"/>
                </a:lnTo>
                <a:cubicBezTo>
                  <a:pt x="3586" y="142664"/>
                  <a:pt x="0" y="151242"/>
                  <a:pt x="0" y="160172"/>
                </a:cubicBezTo>
                <a:lnTo>
                  <a:pt x="0" y="230625"/>
                </a:lnTo>
                <a:lnTo>
                  <a:pt x="0" y="292500"/>
                </a:lnTo>
                <a:cubicBezTo>
                  <a:pt x="0" y="317320"/>
                  <a:pt x="20180" y="337500"/>
                  <a:pt x="45000" y="337500"/>
                </a:cubicBezTo>
                <a:lnTo>
                  <a:pt x="315000" y="337500"/>
                </a:lnTo>
                <a:cubicBezTo>
                  <a:pt x="339820" y="337500"/>
                  <a:pt x="360000" y="317320"/>
                  <a:pt x="360000" y="292500"/>
                </a:cubicBezTo>
                <a:lnTo>
                  <a:pt x="360000" y="230625"/>
                </a:lnTo>
                <a:lnTo>
                  <a:pt x="360000" y="160242"/>
                </a:lnTo>
                <a:cubicBezTo>
                  <a:pt x="360000" y="151313"/>
                  <a:pt x="356414" y="142734"/>
                  <a:pt x="350086" y="136406"/>
                </a:cubicBezTo>
                <a:lnTo>
                  <a:pt x="313594" y="99914"/>
                </a:lnTo>
                <a:cubicBezTo>
                  <a:pt x="307266" y="93586"/>
                  <a:pt x="298688" y="90000"/>
                  <a:pt x="289758" y="90000"/>
                </a:cubicBezTo>
                <a:lnTo>
                  <a:pt x="270000" y="90000"/>
                </a:lnTo>
                <a:lnTo>
                  <a:pt x="270000" y="61875"/>
                </a:lnTo>
                <a:cubicBezTo>
                  <a:pt x="270000" y="40148"/>
                  <a:pt x="252352" y="22500"/>
                  <a:pt x="230625" y="22500"/>
                </a:cubicBezTo>
                <a:lnTo>
                  <a:pt x="129375" y="22500"/>
                </a:lnTo>
                <a:cubicBezTo>
                  <a:pt x="107649" y="22500"/>
                  <a:pt x="90000" y="40148"/>
                  <a:pt x="90000" y="61875"/>
                </a:cubicBezTo>
                <a:lnTo>
                  <a:pt x="90000" y="61875"/>
                </a:lnTo>
                <a:moveTo>
                  <a:pt x="326250" y="213750"/>
                </a:moveTo>
                <a:lnTo>
                  <a:pt x="258750" y="213750"/>
                </a:lnTo>
                <a:lnTo>
                  <a:pt x="258750" y="202500"/>
                </a:lnTo>
                <a:cubicBezTo>
                  <a:pt x="258750" y="193148"/>
                  <a:pt x="251227" y="185625"/>
                  <a:pt x="241875" y="185625"/>
                </a:cubicBezTo>
                <a:cubicBezTo>
                  <a:pt x="232524" y="185625"/>
                  <a:pt x="225000" y="193148"/>
                  <a:pt x="225000" y="202500"/>
                </a:cubicBezTo>
                <a:lnTo>
                  <a:pt x="225000" y="213750"/>
                </a:lnTo>
                <a:lnTo>
                  <a:pt x="135000" y="213750"/>
                </a:lnTo>
                <a:lnTo>
                  <a:pt x="135000" y="202500"/>
                </a:lnTo>
                <a:cubicBezTo>
                  <a:pt x="135000" y="193148"/>
                  <a:pt x="127477" y="185625"/>
                  <a:pt x="118125" y="185625"/>
                </a:cubicBezTo>
                <a:cubicBezTo>
                  <a:pt x="108774" y="185625"/>
                  <a:pt x="101250" y="193148"/>
                  <a:pt x="101250" y="202500"/>
                </a:cubicBezTo>
                <a:lnTo>
                  <a:pt x="101250" y="213750"/>
                </a:lnTo>
                <a:lnTo>
                  <a:pt x="33750" y="213750"/>
                </a:lnTo>
                <a:lnTo>
                  <a:pt x="33750" y="160242"/>
                </a:lnTo>
                <a:lnTo>
                  <a:pt x="70242" y="123750"/>
                </a:lnTo>
                <a:lnTo>
                  <a:pt x="289758" y="123750"/>
                </a:lnTo>
                <a:lnTo>
                  <a:pt x="326250" y="160242"/>
                </a:lnTo>
                <a:lnTo>
                  <a:pt x="326250" y="213750"/>
                </a:lnTo>
                <a:moveTo>
                  <a:pt x="33750" y="247500"/>
                </a:moveTo>
                <a:lnTo>
                  <a:pt x="101250" y="247500"/>
                </a:lnTo>
                <a:lnTo>
                  <a:pt x="101250" y="258750"/>
                </a:lnTo>
                <a:cubicBezTo>
                  <a:pt x="101250" y="268102"/>
                  <a:pt x="108773" y="275625"/>
                  <a:pt x="118125" y="275625"/>
                </a:cubicBezTo>
                <a:cubicBezTo>
                  <a:pt x="127477" y="275625"/>
                  <a:pt x="135000" y="268102"/>
                  <a:pt x="135000" y="258750"/>
                </a:cubicBezTo>
                <a:lnTo>
                  <a:pt x="135000" y="247500"/>
                </a:lnTo>
                <a:lnTo>
                  <a:pt x="225000" y="247500"/>
                </a:lnTo>
                <a:lnTo>
                  <a:pt x="225000" y="258750"/>
                </a:lnTo>
                <a:cubicBezTo>
                  <a:pt x="225000" y="268102"/>
                  <a:pt x="232523" y="275625"/>
                  <a:pt x="241875" y="275625"/>
                </a:cubicBezTo>
                <a:cubicBezTo>
                  <a:pt x="251226" y="275625"/>
                  <a:pt x="258750" y="268102"/>
                  <a:pt x="258750" y="258750"/>
                </a:cubicBezTo>
                <a:lnTo>
                  <a:pt x="258750" y="247500"/>
                </a:lnTo>
                <a:lnTo>
                  <a:pt x="326250" y="247500"/>
                </a:lnTo>
                <a:lnTo>
                  <a:pt x="326250" y="292500"/>
                </a:lnTo>
                <a:cubicBezTo>
                  <a:pt x="326250" y="298688"/>
                  <a:pt x="321187" y="303750"/>
                  <a:pt x="315000" y="303750"/>
                </a:cubicBezTo>
                <a:lnTo>
                  <a:pt x="45000" y="303750"/>
                </a:lnTo>
                <a:cubicBezTo>
                  <a:pt x="38812" y="303750"/>
                  <a:pt x="33750" y="298687"/>
                  <a:pt x="33750" y="292500"/>
                </a:cubicBezTo>
                <a:lnTo>
                  <a:pt x="33750" y="2475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20">
            <a:extLst>
              <a:ext uri="{FF2B5EF4-FFF2-40B4-BE49-F238E27FC236}">
                <a16:creationId xmlns:a16="http://schemas.microsoft.com/office/drawing/2014/main" id="{F6EFE023-C271-7E7E-3F65-65D96DD32CEF}"/>
              </a:ext>
            </a:extLst>
          </p:cNvPr>
          <p:cNvSpPr/>
          <p:nvPr/>
        </p:nvSpPr>
        <p:spPr>
          <a:xfrm>
            <a:off x="2128361" y="5329746"/>
            <a:ext cx="2834640" cy="1685232"/>
          </a:xfrm>
          <a:custGeom>
            <a:avLst/>
            <a:gdLst/>
            <a:ahLst/>
            <a:cxnLst/>
            <a:rect l="l" t="t" r="r" b="b"/>
            <a:pathLst>
              <a:path w="2834640" h="1685232">
                <a:moveTo>
                  <a:pt x="0" y="1685232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1685232"/>
                </a:lnTo>
                <a:lnTo>
                  <a:pt x="0" y="168523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Multidisciplinary teams address ambitious challenges</a:t>
            </a:r>
            <a:endParaRPr lang="en-US" sz="1600" dirty="0"/>
          </a:p>
        </p:txBody>
      </p:sp>
      <p:sp>
        <p:nvSpPr>
          <p:cNvPr id="38" name="Text 21">
            <a:extLst>
              <a:ext uri="{FF2B5EF4-FFF2-40B4-BE49-F238E27FC236}">
                <a16:creationId xmlns:a16="http://schemas.microsoft.com/office/drawing/2014/main" id="{E64C17D5-66C9-A403-D4F1-288ABB3AC4BA}"/>
              </a:ext>
            </a:extLst>
          </p:cNvPr>
          <p:cNvSpPr/>
          <p:nvPr/>
        </p:nvSpPr>
        <p:spPr>
          <a:xfrm>
            <a:off x="2128361" y="4853552"/>
            <a:ext cx="2834640" cy="365760"/>
          </a:xfrm>
          <a:custGeom>
            <a:avLst/>
            <a:gdLst/>
            <a:ahLst/>
            <a:cxnLst/>
            <a:rect l="l" t="t" r="r" b="b"/>
            <a:pathLst>
              <a:path w="2834640" h="365760">
                <a:moveTo>
                  <a:pt x="0" y="365760"/>
                </a:moveTo>
                <a:lnTo>
                  <a:pt x="0" y="0"/>
                </a:lnTo>
                <a:lnTo>
                  <a:pt x="2834640" y="0"/>
                </a:lnTo>
                <a:lnTo>
                  <a:pt x="28346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Team Formation</a:t>
            </a:r>
            <a:endParaRPr lang="en-US" dirty="0"/>
          </a:p>
        </p:txBody>
      </p:sp>
      <p:sp>
        <p:nvSpPr>
          <p:cNvPr id="39" name="Text 22">
            <a:extLst>
              <a:ext uri="{FF2B5EF4-FFF2-40B4-BE49-F238E27FC236}">
                <a16:creationId xmlns:a16="http://schemas.microsoft.com/office/drawing/2014/main" id="{62218BA7-6ABB-A8F1-F6B4-15431EE5C37B}"/>
              </a:ext>
            </a:extLst>
          </p:cNvPr>
          <p:cNvSpPr/>
          <p:nvPr/>
        </p:nvSpPr>
        <p:spPr>
          <a:xfrm>
            <a:off x="1280836" y="531169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315000" y="0"/>
                </a:moveTo>
                <a:cubicBezTo>
                  <a:pt x="339820" y="0"/>
                  <a:pt x="360000" y="20180"/>
                  <a:pt x="360000" y="45000"/>
                </a:cubicBezTo>
                <a:lnTo>
                  <a:pt x="360000" y="135000"/>
                </a:lnTo>
                <a:cubicBezTo>
                  <a:pt x="360000" y="141188"/>
                  <a:pt x="354938" y="146250"/>
                  <a:pt x="348750" y="146250"/>
                </a:cubicBezTo>
                <a:lnTo>
                  <a:pt x="312188" y="146250"/>
                </a:lnTo>
                <a:cubicBezTo>
                  <a:pt x="307547" y="146250"/>
                  <a:pt x="303750" y="150047"/>
                  <a:pt x="303750" y="154688"/>
                </a:cubicBezTo>
                <a:lnTo>
                  <a:pt x="303750" y="157500"/>
                </a:lnTo>
                <a:cubicBezTo>
                  <a:pt x="303750" y="169945"/>
                  <a:pt x="293695" y="180000"/>
                  <a:pt x="281250" y="180000"/>
                </a:cubicBezTo>
                <a:cubicBezTo>
                  <a:pt x="268805" y="180000"/>
                  <a:pt x="258750" y="169945"/>
                  <a:pt x="258750" y="157500"/>
                </a:cubicBezTo>
                <a:lnTo>
                  <a:pt x="258750" y="154688"/>
                </a:lnTo>
                <a:cubicBezTo>
                  <a:pt x="258750" y="150047"/>
                  <a:pt x="254953" y="146250"/>
                  <a:pt x="250313" y="146250"/>
                </a:cubicBezTo>
                <a:lnTo>
                  <a:pt x="225000" y="146250"/>
                </a:lnTo>
                <a:cubicBezTo>
                  <a:pt x="218813" y="146250"/>
                  <a:pt x="213750" y="141187"/>
                  <a:pt x="213750" y="135000"/>
                </a:cubicBezTo>
                <a:lnTo>
                  <a:pt x="213750" y="112500"/>
                </a:lnTo>
                <a:cubicBezTo>
                  <a:pt x="213750" y="106313"/>
                  <a:pt x="218813" y="101250"/>
                  <a:pt x="225000" y="101250"/>
                </a:cubicBezTo>
                <a:lnTo>
                  <a:pt x="236250" y="101250"/>
                </a:lnTo>
                <a:cubicBezTo>
                  <a:pt x="248695" y="101250"/>
                  <a:pt x="258750" y="91195"/>
                  <a:pt x="258750" y="78750"/>
                </a:cubicBezTo>
                <a:cubicBezTo>
                  <a:pt x="258750" y="66305"/>
                  <a:pt x="248695" y="56250"/>
                  <a:pt x="236250" y="56250"/>
                </a:cubicBezTo>
                <a:lnTo>
                  <a:pt x="225000" y="56250"/>
                </a:lnTo>
                <a:cubicBezTo>
                  <a:pt x="218813" y="56250"/>
                  <a:pt x="213750" y="51188"/>
                  <a:pt x="213750" y="45000"/>
                </a:cubicBezTo>
                <a:lnTo>
                  <a:pt x="213750" y="11250"/>
                </a:lnTo>
                <a:cubicBezTo>
                  <a:pt x="213750" y="5063"/>
                  <a:pt x="218813" y="0"/>
                  <a:pt x="225000" y="0"/>
                </a:cubicBezTo>
                <a:lnTo>
                  <a:pt x="315000" y="0"/>
                </a:lnTo>
                <a:moveTo>
                  <a:pt x="0" y="168750"/>
                </a:moveTo>
                <a:lnTo>
                  <a:pt x="0" y="90000"/>
                </a:lnTo>
                <a:cubicBezTo>
                  <a:pt x="0" y="65180"/>
                  <a:pt x="20180" y="45000"/>
                  <a:pt x="45000" y="45000"/>
                </a:cubicBezTo>
                <a:lnTo>
                  <a:pt x="146250" y="45000"/>
                </a:lnTo>
                <a:cubicBezTo>
                  <a:pt x="152438" y="45000"/>
                  <a:pt x="157500" y="50063"/>
                  <a:pt x="157500" y="56250"/>
                </a:cubicBezTo>
                <a:lnTo>
                  <a:pt x="157500" y="92812"/>
                </a:lnTo>
                <a:cubicBezTo>
                  <a:pt x="157500" y="97453"/>
                  <a:pt x="161297" y="101250"/>
                  <a:pt x="165938" y="101250"/>
                </a:cubicBezTo>
                <a:lnTo>
                  <a:pt x="168750" y="101250"/>
                </a:lnTo>
                <a:cubicBezTo>
                  <a:pt x="181195" y="101250"/>
                  <a:pt x="191250" y="111305"/>
                  <a:pt x="191250" y="123750"/>
                </a:cubicBezTo>
                <a:cubicBezTo>
                  <a:pt x="191250" y="136195"/>
                  <a:pt x="181195" y="146250"/>
                  <a:pt x="168750" y="146250"/>
                </a:cubicBezTo>
                <a:lnTo>
                  <a:pt x="165938" y="146250"/>
                </a:lnTo>
                <a:cubicBezTo>
                  <a:pt x="161297" y="146250"/>
                  <a:pt x="157500" y="150047"/>
                  <a:pt x="157500" y="154687"/>
                </a:cubicBezTo>
                <a:lnTo>
                  <a:pt x="157500" y="191250"/>
                </a:lnTo>
                <a:cubicBezTo>
                  <a:pt x="157500" y="197437"/>
                  <a:pt x="152437" y="202500"/>
                  <a:pt x="146250" y="202500"/>
                </a:cubicBezTo>
                <a:lnTo>
                  <a:pt x="123750" y="202500"/>
                </a:lnTo>
                <a:cubicBezTo>
                  <a:pt x="117563" y="202500"/>
                  <a:pt x="112500" y="197437"/>
                  <a:pt x="112500" y="191250"/>
                </a:cubicBezTo>
                <a:lnTo>
                  <a:pt x="112500" y="180000"/>
                </a:lnTo>
                <a:cubicBezTo>
                  <a:pt x="112500" y="167555"/>
                  <a:pt x="102445" y="157500"/>
                  <a:pt x="90000" y="157500"/>
                </a:cubicBezTo>
                <a:cubicBezTo>
                  <a:pt x="77555" y="157500"/>
                  <a:pt x="67500" y="167555"/>
                  <a:pt x="67500" y="180000"/>
                </a:cubicBezTo>
                <a:lnTo>
                  <a:pt x="67500" y="191250"/>
                </a:lnTo>
                <a:cubicBezTo>
                  <a:pt x="67500" y="197437"/>
                  <a:pt x="62438" y="202500"/>
                  <a:pt x="56250" y="202500"/>
                </a:cubicBezTo>
                <a:lnTo>
                  <a:pt x="33750" y="202500"/>
                </a:lnTo>
                <a:lnTo>
                  <a:pt x="33750" y="309375"/>
                </a:lnTo>
                <a:cubicBezTo>
                  <a:pt x="33750" y="318726"/>
                  <a:pt x="41274" y="326250"/>
                  <a:pt x="50625" y="326250"/>
                </a:cubicBezTo>
                <a:lnTo>
                  <a:pt x="157500" y="326250"/>
                </a:lnTo>
                <a:lnTo>
                  <a:pt x="157500" y="300937"/>
                </a:lnTo>
                <a:cubicBezTo>
                  <a:pt x="157500" y="296297"/>
                  <a:pt x="153703" y="292500"/>
                  <a:pt x="149063" y="292500"/>
                </a:cubicBezTo>
                <a:lnTo>
                  <a:pt x="146250" y="292500"/>
                </a:lnTo>
                <a:cubicBezTo>
                  <a:pt x="133805" y="292500"/>
                  <a:pt x="123750" y="282445"/>
                  <a:pt x="123750" y="270000"/>
                </a:cubicBezTo>
                <a:cubicBezTo>
                  <a:pt x="123750" y="257555"/>
                  <a:pt x="133805" y="247500"/>
                  <a:pt x="146250" y="247500"/>
                </a:cubicBezTo>
                <a:lnTo>
                  <a:pt x="149063" y="247500"/>
                </a:lnTo>
                <a:cubicBezTo>
                  <a:pt x="153703" y="247500"/>
                  <a:pt x="157500" y="243703"/>
                  <a:pt x="157500" y="239062"/>
                </a:cubicBezTo>
                <a:lnTo>
                  <a:pt x="157500" y="213750"/>
                </a:lnTo>
                <a:cubicBezTo>
                  <a:pt x="157500" y="207562"/>
                  <a:pt x="162563" y="202500"/>
                  <a:pt x="168750" y="202500"/>
                </a:cubicBezTo>
                <a:lnTo>
                  <a:pt x="202500" y="202500"/>
                </a:lnTo>
                <a:cubicBezTo>
                  <a:pt x="208688" y="202500"/>
                  <a:pt x="213750" y="207562"/>
                  <a:pt x="213750" y="213750"/>
                </a:cubicBezTo>
                <a:lnTo>
                  <a:pt x="213750" y="225000"/>
                </a:lnTo>
                <a:cubicBezTo>
                  <a:pt x="213750" y="237445"/>
                  <a:pt x="223805" y="247500"/>
                  <a:pt x="236250" y="247500"/>
                </a:cubicBezTo>
                <a:cubicBezTo>
                  <a:pt x="248695" y="247500"/>
                  <a:pt x="258750" y="237445"/>
                  <a:pt x="258750" y="225000"/>
                </a:cubicBezTo>
                <a:lnTo>
                  <a:pt x="258750" y="213750"/>
                </a:lnTo>
                <a:cubicBezTo>
                  <a:pt x="258750" y="207562"/>
                  <a:pt x="263813" y="202500"/>
                  <a:pt x="270000" y="202500"/>
                </a:cubicBezTo>
                <a:lnTo>
                  <a:pt x="303750" y="202500"/>
                </a:lnTo>
                <a:cubicBezTo>
                  <a:pt x="309938" y="202500"/>
                  <a:pt x="315000" y="207562"/>
                  <a:pt x="315000" y="213750"/>
                </a:cubicBezTo>
                <a:lnTo>
                  <a:pt x="315000" y="315000"/>
                </a:lnTo>
                <a:cubicBezTo>
                  <a:pt x="315000" y="339820"/>
                  <a:pt x="294820" y="360000"/>
                  <a:pt x="270000" y="360000"/>
                </a:cubicBezTo>
                <a:lnTo>
                  <a:pt x="180000" y="360000"/>
                </a:lnTo>
                <a:lnTo>
                  <a:pt x="168750" y="360000"/>
                </a:lnTo>
                <a:lnTo>
                  <a:pt x="50625" y="360000"/>
                </a:lnTo>
                <a:cubicBezTo>
                  <a:pt x="22641" y="360000"/>
                  <a:pt x="0" y="337359"/>
                  <a:pt x="0" y="309375"/>
                </a:cubicBezTo>
                <a:lnTo>
                  <a:pt x="0" y="191250"/>
                </a:lnTo>
                <a:lnTo>
                  <a:pt x="0" y="16875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5" name="Text 0">
            <a:extLst>
              <a:ext uri="{FF2B5EF4-FFF2-40B4-BE49-F238E27FC236}">
                <a16:creationId xmlns:a16="http://schemas.microsoft.com/office/drawing/2014/main" id="{9259046E-5717-F295-D099-3CD45FCA9314}"/>
              </a:ext>
            </a:extLst>
          </p:cNvPr>
          <p:cNvSpPr/>
          <p:nvPr/>
        </p:nvSpPr>
        <p:spPr>
          <a:xfrm>
            <a:off x="1118216" y="5136433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685241"/>
                </a:moveTo>
                <a:lnTo>
                  <a:pt x="0" y="0"/>
                </a:lnTo>
                <a:lnTo>
                  <a:pt x="685241" y="0"/>
                </a:lnTo>
                <a:lnTo>
                  <a:pt x="685241" y="685241"/>
                </a:lnTo>
                <a:lnTo>
                  <a:pt x="0" y="685241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6" name="Text 1">
            <a:extLst>
              <a:ext uri="{FF2B5EF4-FFF2-40B4-BE49-F238E27FC236}">
                <a16:creationId xmlns:a16="http://schemas.microsoft.com/office/drawing/2014/main" id="{BC069D1E-0257-290A-AC80-653A0A347F57}"/>
              </a:ext>
            </a:extLst>
          </p:cNvPr>
          <p:cNvSpPr/>
          <p:nvPr/>
        </p:nvSpPr>
        <p:spPr>
          <a:xfrm>
            <a:off x="1015669" y="5033886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890334"/>
                </a:moveTo>
                <a:lnTo>
                  <a:pt x="0" y="0"/>
                </a:lnTo>
                <a:lnTo>
                  <a:pt x="890334" y="0"/>
                </a:lnTo>
                <a:lnTo>
                  <a:pt x="890334" y="890334"/>
                </a:lnTo>
                <a:lnTo>
                  <a:pt x="0" y="890334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7" name="Text 3">
            <a:extLst>
              <a:ext uri="{FF2B5EF4-FFF2-40B4-BE49-F238E27FC236}">
                <a16:creationId xmlns:a16="http://schemas.microsoft.com/office/drawing/2014/main" id="{CF4D5DC5-AE01-F4ED-090E-2A56C6B9204E}"/>
              </a:ext>
            </a:extLst>
          </p:cNvPr>
          <p:cNvSpPr/>
          <p:nvPr/>
        </p:nvSpPr>
        <p:spPr>
          <a:xfrm>
            <a:off x="3232629" y="336998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685241"/>
                </a:moveTo>
                <a:lnTo>
                  <a:pt x="0" y="0"/>
                </a:lnTo>
                <a:lnTo>
                  <a:pt x="685241" y="0"/>
                </a:lnTo>
                <a:lnTo>
                  <a:pt x="685241" y="685241"/>
                </a:lnTo>
                <a:lnTo>
                  <a:pt x="0" y="685241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8" name="Text 4">
            <a:extLst>
              <a:ext uri="{FF2B5EF4-FFF2-40B4-BE49-F238E27FC236}">
                <a16:creationId xmlns:a16="http://schemas.microsoft.com/office/drawing/2014/main" id="{E1988BCF-CD32-A4F8-6D86-14A164AD11A6}"/>
              </a:ext>
            </a:extLst>
          </p:cNvPr>
          <p:cNvSpPr/>
          <p:nvPr/>
        </p:nvSpPr>
        <p:spPr>
          <a:xfrm>
            <a:off x="3130082" y="3267439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890334"/>
                </a:moveTo>
                <a:lnTo>
                  <a:pt x="0" y="0"/>
                </a:lnTo>
                <a:lnTo>
                  <a:pt x="890334" y="0"/>
                </a:lnTo>
                <a:lnTo>
                  <a:pt x="890334" y="890334"/>
                </a:lnTo>
                <a:lnTo>
                  <a:pt x="0" y="890334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9" name="Text 7">
            <a:extLst>
              <a:ext uri="{FF2B5EF4-FFF2-40B4-BE49-F238E27FC236}">
                <a16:creationId xmlns:a16="http://schemas.microsoft.com/office/drawing/2014/main" id="{A81985AD-E6A7-0645-92E1-637180781FE7}"/>
              </a:ext>
            </a:extLst>
          </p:cNvPr>
          <p:cNvSpPr/>
          <p:nvPr/>
        </p:nvSpPr>
        <p:spPr>
          <a:xfrm>
            <a:off x="7378795" y="2818867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890334"/>
                </a:moveTo>
                <a:lnTo>
                  <a:pt x="0" y="0"/>
                </a:lnTo>
                <a:lnTo>
                  <a:pt x="890334" y="0"/>
                </a:lnTo>
                <a:lnTo>
                  <a:pt x="890334" y="890334"/>
                </a:lnTo>
                <a:lnTo>
                  <a:pt x="0" y="890334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1" name="Text 10">
            <a:extLst>
              <a:ext uri="{FF2B5EF4-FFF2-40B4-BE49-F238E27FC236}">
                <a16:creationId xmlns:a16="http://schemas.microsoft.com/office/drawing/2014/main" id="{137275BF-E700-DC96-255A-4A0FF2A6585A}"/>
              </a:ext>
            </a:extLst>
          </p:cNvPr>
          <p:cNvSpPr/>
          <p:nvPr/>
        </p:nvSpPr>
        <p:spPr>
          <a:xfrm>
            <a:off x="5252960" y="5033886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890334"/>
                </a:moveTo>
                <a:lnTo>
                  <a:pt x="0" y="0"/>
                </a:lnTo>
                <a:lnTo>
                  <a:pt x="890334" y="0"/>
                </a:lnTo>
                <a:lnTo>
                  <a:pt x="890334" y="890334"/>
                </a:lnTo>
                <a:lnTo>
                  <a:pt x="0" y="890334"/>
                </a:lnTo>
              </a:path>
            </a:pathLst>
          </a:custGeom>
          <a:noFill/>
          <a:ln w="9525">
            <a:solidFill>
              <a:srgbClr val="23B6DD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2" name="Text 22">
            <a:extLst>
              <a:ext uri="{FF2B5EF4-FFF2-40B4-BE49-F238E27FC236}">
                <a16:creationId xmlns:a16="http://schemas.microsoft.com/office/drawing/2014/main" id="{F8A86233-A9CF-2617-8D63-F1EF1751E77B}"/>
              </a:ext>
            </a:extLst>
          </p:cNvPr>
          <p:cNvSpPr/>
          <p:nvPr/>
        </p:nvSpPr>
        <p:spPr>
          <a:xfrm>
            <a:off x="1280836" y="532974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315000" y="0"/>
                </a:moveTo>
                <a:cubicBezTo>
                  <a:pt x="339820" y="0"/>
                  <a:pt x="360000" y="20180"/>
                  <a:pt x="360000" y="45000"/>
                </a:cubicBezTo>
                <a:lnTo>
                  <a:pt x="360000" y="135000"/>
                </a:lnTo>
                <a:cubicBezTo>
                  <a:pt x="360000" y="141188"/>
                  <a:pt x="354938" y="146250"/>
                  <a:pt x="348750" y="146250"/>
                </a:cubicBezTo>
                <a:lnTo>
                  <a:pt x="312188" y="146250"/>
                </a:lnTo>
                <a:cubicBezTo>
                  <a:pt x="307547" y="146250"/>
                  <a:pt x="303750" y="150047"/>
                  <a:pt x="303750" y="154688"/>
                </a:cubicBezTo>
                <a:lnTo>
                  <a:pt x="303750" y="157500"/>
                </a:lnTo>
                <a:cubicBezTo>
                  <a:pt x="303750" y="169945"/>
                  <a:pt x="293695" y="180000"/>
                  <a:pt x="281250" y="180000"/>
                </a:cubicBezTo>
                <a:cubicBezTo>
                  <a:pt x="268805" y="180000"/>
                  <a:pt x="258750" y="169945"/>
                  <a:pt x="258750" y="157500"/>
                </a:cubicBezTo>
                <a:lnTo>
                  <a:pt x="258750" y="154688"/>
                </a:lnTo>
                <a:cubicBezTo>
                  <a:pt x="258750" y="150047"/>
                  <a:pt x="254953" y="146250"/>
                  <a:pt x="250313" y="146250"/>
                </a:cubicBezTo>
                <a:lnTo>
                  <a:pt x="225000" y="146250"/>
                </a:lnTo>
                <a:cubicBezTo>
                  <a:pt x="218813" y="146250"/>
                  <a:pt x="213750" y="141187"/>
                  <a:pt x="213750" y="135000"/>
                </a:cubicBezTo>
                <a:lnTo>
                  <a:pt x="213750" y="112500"/>
                </a:lnTo>
                <a:cubicBezTo>
                  <a:pt x="213750" y="106313"/>
                  <a:pt x="218813" y="101250"/>
                  <a:pt x="225000" y="101250"/>
                </a:cubicBezTo>
                <a:lnTo>
                  <a:pt x="236250" y="101250"/>
                </a:lnTo>
                <a:cubicBezTo>
                  <a:pt x="248695" y="101250"/>
                  <a:pt x="258750" y="91195"/>
                  <a:pt x="258750" y="78750"/>
                </a:cubicBezTo>
                <a:cubicBezTo>
                  <a:pt x="258750" y="66305"/>
                  <a:pt x="248695" y="56250"/>
                  <a:pt x="236250" y="56250"/>
                </a:cubicBezTo>
                <a:lnTo>
                  <a:pt x="225000" y="56250"/>
                </a:lnTo>
                <a:cubicBezTo>
                  <a:pt x="218813" y="56250"/>
                  <a:pt x="213750" y="51188"/>
                  <a:pt x="213750" y="45000"/>
                </a:cubicBezTo>
                <a:lnTo>
                  <a:pt x="213750" y="11250"/>
                </a:lnTo>
                <a:cubicBezTo>
                  <a:pt x="213750" y="5063"/>
                  <a:pt x="218813" y="0"/>
                  <a:pt x="225000" y="0"/>
                </a:cubicBezTo>
                <a:lnTo>
                  <a:pt x="315000" y="0"/>
                </a:lnTo>
                <a:moveTo>
                  <a:pt x="0" y="168750"/>
                </a:moveTo>
                <a:lnTo>
                  <a:pt x="0" y="90000"/>
                </a:lnTo>
                <a:cubicBezTo>
                  <a:pt x="0" y="65180"/>
                  <a:pt x="20180" y="45000"/>
                  <a:pt x="45000" y="45000"/>
                </a:cubicBezTo>
                <a:lnTo>
                  <a:pt x="146250" y="45000"/>
                </a:lnTo>
                <a:cubicBezTo>
                  <a:pt x="152438" y="45000"/>
                  <a:pt x="157500" y="50063"/>
                  <a:pt x="157500" y="56250"/>
                </a:cubicBezTo>
                <a:lnTo>
                  <a:pt x="157500" y="92812"/>
                </a:lnTo>
                <a:cubicBezTo>
                  <a:pt x="157500" y="97453"/>
                  <a:pt x="161297" y="101250"/>
                  <a:pt x="165938" y="101250"/>
                </a:cubicBezTo>
                <a:lnTo>
                  <a:pt x="168750" y="101250"/>
                </a:lnTo>
                <a:cubicBezTo>
                  <a:pt x="181195" y="101250"/>
                  <a:pt x="191250" y="111305"/>
                  <a:pt x="191250" y="123750"/>
                </a:cubicBezTo>
                <a:cubicBezTo>
                  <a:pt x="191250" y="136195"/>
                  <a:pt x="181195" y="146250"/>
                  <a:pt x="168750" y="146250"/>
                </a:cubicBezTo>
                <a:lnTo>
                  <a:pt x="165938" y="146250"/>
                </a:lnTo>
                <a:cubicBezTo>
                  <a:pt x="161297" y="146250"/>
                  <a:pt x="157500" y="150047"/>
                  <a:pt x="157500" y="154687"/>
                </a:cubicBezTo>
                <a:lnTo>
                  <a:pt x="157500" y="191250"/>
                </a:lnTo>
                <a:cubicBezTo>
                  <a:pt x="157500" y="197437"/>
                  <a:pt x="152437" y="202500"/>
                  <a:pt x="146250" y="202500"/>
                </a:cubicBezTo>
                <a:lnTo>
                  <a:pt x="123750" y="202500"/>
                </a:lnTo>
                <a:cubicBezTo>
                  <a:pt x="117563" y="202500"/>
                  <a:pt x="112500" y="197437"/>
                  <a:pt x="112500" y="191250"/>
                </a:cubicBezTo>
                <a:lnTo>
                  <a:pt x="112500" y="180000"/>
                </a:lnTo>
                <a:cubicBezTo>
                  <a:pt x="112500" y="167555"/>
                  <a:pt x="102445" y="157500"/>
                  <a:pt x="90000" y="157500"/>
                </a:cubicBezTo>
                <a:cubicBezTo>
                  <a:pt x="77555" y="157500"/>
                  <a:pt x="67500" y="167555"/>
                  <a:pt x="67500" y="180000"/>
                </a:cubicBezTo>
                <a:lnTo>
                  <a:pt x="67500" y="191250"/>
                </a:lnTo>
                <a:cubicBezTo>
                  <a:pt x="67500" y="197437"/>
                  <a:pt x="62438" y="202500"/>
                  <a:pt x="56250" y="202500"/>
                </a:cubicBezTo>
                <a:lnTo>
                  <a:pt x="33750" y="202500"/>
                </a:lnTo>
                <a:lnTo>
                  <a:pt x="33750" y="309375"/>
                </a:lnTo>
                <a:cubicBezTo>
                  <a:pt x="33750" y="318726"/>
                  <a:pt x="41274" y="326250"/>
                  <a:pt x="50625" y="326250"/>
                </a:cubicBezTo>
                <a:lnTo>
                  <a:pt x="157500" y="326250"/>
                </a:lnTo>
                <a:lnTo>
                  <a:pt x="157500" y="300937"/>
                </a:lnTo>
                <a:cubicBezTo>
                  <a:pt x="157500" y="296297"/>
                  <a:pt x="153703" y="292500"/>
                  <a:pt x="149063" y="292500"/>
                </a:cubicBezTo>
                <a:lnTo>
                  <a:pt x="146250" y="292500"/>
                </a:lnTo>
                <a:cubicBezTo>
                  <a:pt x="133805" y="292500"/>
                  <a:pt x="123750" y="282445"/>
                  <a:pt x="123750" y="270000"/>
                </a:cubicBezTo>
                <a:cubicBezTo>
                  <a:pt x="123750" y="257555"/>
                  <a:pt x="133805" y="247500"/>
                  <a:pt x="146250" y="247500"/>
                </a:cubicBezTo>
                <a:lnTo>
                  <a:pt x="149063" y="247500"/>
                </a:lnTo>
                <a:cubicBezTo>
                  <a:pt x="153703" y="247500"/>
                  <a:pt x="157500" y="243703"/>
                  <a:pt x="157500" y="239062"/>
                </a:cubicBezTo>
                <a:lnTo>
                  <a:pt x="157500" y="213750"/>
                </a:lnTo>
                <a:cubicBezTo>
                  <a:pt x="157500" y="207562"/>
                  <a:pt x="162563" y="202500"/>
                  <a:pt x="168750" y="202500"/>
                </a:cubicBezTo>
                <a:lnTo>
                  <a:pt x="202500" y="202500"/>
                </a:lnTo>
                <a:cubicBezTo>
                  <a:pt x="208688" y="202500"/>
                  <a:pt x="213750" y="207562"/>
                  <a:pt x="213750" y="213750"/>
                </a:cubicBezTo>
                <a:lnTo>
                  <a:pt x="213750" y="225000"/>
                </a:lnTo>
                <a:cubicBezTo>
                  <a:pt x="213750" y="237445"/>
                  <a:pt x="223805" y="247500"/>
                  <a:pt x="236250" y="247500"/>
                </a:cubicBezTo>
                <a:cubicBezTo>
                  <a:pt x="248695" y="247500"/>
                  <a:pt x="258750" y="237445"/>
                  <a:pt x="258750" y="225000"/>
                </a:cubicBezTo>
                <a:lnTo>
                  <a:pt x="258750" y="213750"/>
                </a:lnTo>
                <a:cubicBezTo>
                  <a:pt x="258750" y="207562"/>
                  <a:pt x="263813" y="202500"/>
                  <a:pt x="270000" y="202500"/>
                </a:cubicBezTo>
                <a:lnTo>
                  <a:pt x="303750" y="202500"/>
                </a:lnTo>
                <a:cubicBezTo>
                  <a:pt x="309938" y="202500"/>
                  <a:pt x="315000" y="207562"/>
                  <a:pt x="315000" y="213750"/>
                </a:cubicBezTo>
                <a:lnTo>
                  <a:pt x="315000" y="315000"/>
                </a:lnTo>
                <a:cubicBezTo>
                  <a:pt x="315000" y="339820"/>
                  <a:pt x="294820" y="360000"/>
                  <a:pt x="270000" y="360000"/>
                </a:cubicBezTo>
                <a:lnTo>
                  <a:pt x="180000" y="360000"/>
                </a:lnTo>
                <a:lnTo>
                  <a:pt x="168750" y="360000"/>
                </a:lnTo>
                <a:lnTo>
                  <a:pt x="50625" y="360000"/>
                </a:lnTo>
                <a:cubicBezTo>
                  <a:pt x="22641" y="360000"/>
                  <a:pt x="0" y="337359"/>
                  <a:pt x="0" y="309375"/>
                </a:cubicBezTo>
                <a:lnTo>
                  <a:pt x="0" y="191250"/>
                </a:lnTo>
                <a:lnTo>
                  <a:pt x="0" y="16875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6">
            <a:extLst>
              <a:ext uri="{FF2B5EF4-FFF2-40B4-BE49-F238E27FC236}">
                <a16:creationId xmlns:a16="http://schemas.microsoft.com/office/drawing/2014/main" id="{65B0CB59-92E7-2751-955F-220EC86B0299}"/>
              </a:ext>
            </a:extLst>
          </p:cNvPr>
          <p:cNvSpPr/>
          <p:nvPr/>
        </p:nvSpPr>
        <p:spPr>
          <a:xfrm>
            <a:off x="7481342" y="2933446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685241"/>
                </a:moveTo>
                <a:lnTo>
                  <a:pt x="0" y="0"/>
                </a:lnTo>
                <a:lnTo>
                  <a:pt x="685241" y="0"/>
                </a:lnTo>
                <a:lnTo>
                  <a:pt x="685241" y="685241"/>
                </a:lnTo>
                <a:lnTo>
                  <a:pt x="0" y="685241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A5A6E82D-D037-D155-2A78-ECD5A646756C}"/>
              </a:ext>
            </a:extLst>
          </p:cNvPr>
          <p:cNvSpPr/>
          <p:nvPr/>
        </p:nvSpPr>
        <p:spPr>
          <a:xfrm>
            <a:off x="5355507" y="5131032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685241"/>
                </a:moveTo>
                <a:lnTo>
                  <a:pt x="0" y="0"/>
                </a:lnTo>
                <a:lnTo>
                  <a:pt x="685241" y="0"/>
                </a:lnTo>
                <a:lnTo>
                  <a:pt x="685241" y="685241"/>
                </a:lnTo>
                <a:lnTo>
                  <a:pt x="0" y="685241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0" name="Text 13">
            <a:extLst>
              <a:ext uri="{FF2B5EF4-FFF2-40B4-BE49-F238E27FC236}">
                <a16:creationId xmlns:a16="http://schemas.microsoft.com/office/drawing/2014/main" id="{E22D7415-2E89-0719-626B-ABEA92948674}"/>
              </a:ext>
            </a:extLst>
          </p:cNvPr>
          <p:cNvSpPr/>
          <p:nvPr/>
        </p:nvSpPr>
        <p:spPr>
          <a:xfrm>
            <a:off x="7643962" y="307783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258957" y="186262"/>
                </a:moveTo>
                <a:cubicBezTo>
                  <a:pt x="227668" y="207426"/>
                  <a:pt x="168043" y="234215"/>
                  <a:pt x="135418" y="248137"/>
                </a:cubicBezTo>
                <a:lnTo>
                  <a:pt x="110808" y="223528"/>
                </a:lnTo>
                <a:cubicBezTo>
                  <a:pt x="125152" y="191114"/>
                  <a:pt x="152433" y="132121"/>
                  <a:pt x="173597" y="100903"/>
                </a:cubicBezTo>
                <a:cubicBezTo>
                  <a:pt x="217332" y="36496"/>
                  <a:pt x="280121" y="29325"/>
                  <a:pt x="324629" y="35301"/>
                </a:cubicBezTo>
                <a:cubicBezTo>
                  <a:pt x="330605" y="79809"/>
                  <a:pt x="323433" y="142598"/>
                  <a:pt x="259027" y="186262"/>
                </a:cubicBezTo>
                <a:lnTo>
                  <a:pt x="258957" y="186262"/>
                </a:lnTo>
                <a:moveTo>
                  <a:pt x="83316" y="202434"/>
                </a:moveTo>
                <a:cubicBezTo>
                  <a:pt x="80785" y="208059"/>
                  <a:pt x="78535" y="213121"/>
                  <a:pt x="76707" y="217340"/>
                </a:cubicBezTo>
                <a:cubicBezTo>
                  <a:pt x="73050" y="225707"/>
                  <a:pt x="74949" y="235411"/>
                  <a:pt x="81418" y="241879"/>
                </a:cubicBezTo>
                <a:lnTo>
                  <a:pt x="117066" y="277528"/>
                </a:lnTo>
                <a:cubicBezTo>
                  <a:pt x="123464" y="283926"/>
                  <a:pt x="133027" y="285895"/>
                  <a:pt x="141324" y="282379"/>
                </a:cubicBezTo>
                <a:cubicBezTo>
                  <a:pt x="145894" y="280481"/>
                  <a:pt x="151379" y="278161"/>
                  <a:pt x="157496" y="275489"/>
                </a:cubicBezTo>
                <a:lnTo>
                  <a:pt x="157496" y="343129"/>
                </a:lnTo>
                <a:cubicBezTo>
                  <a:pt x="157496" y="349176"/>
                  <a:pt x="160730" y="354801"/>
                  <a:pt x="166004" y="357825"/>
                </a:cubicBezTo>
                <a:cubicBezTo>
                  <a:pt x="171277" y="360848"/>
                  <a:pt x="177746" y="360778"/>
                  <a:pt x="182949" y="357684"/>
                </a:cubicBezTo>
                <a:lnTo>
                  <a:pt x="245175" y="320770"/>
                </a:lnTo>
                <a:cubicBezTo>
                  <a:pt x="260574" y="311629"/>
                  <a:pt x="269996" y="295106"/>
                  <a:pt x="269996" y="277246"/>
                </a:cubicBezTo>
                <a:lnTo>
                  <a:pt x="269996" y="219520"/>
                </a:lnTo>
                <a:cubicBezTo>
                  <a:pt x="272808" y="217762"/>
                  <a:pt x="275410" y="216075"/>
                  <a:pt x="277941" y="214387"/>
                </a:cubicBezTo>
                <a:cubicBezTo>
                  <a:pt x="362878" y="156661"/>
                  <a:pt x="365691" y="70879"/>
                  <a:pt x="356269" y="19692"/>
                </a:cubicBezTo>
                <a:cubicBezTo>
                  <a:pt x="354793" y="11536"/>
                  <a:pt x="348394" y="5207"/>
                  <a:pt x="340238" y="3661"/>
                </a:cubicBezTo>
                <a:cubicBezTo>
                  <a:pt x="289050" y="-5761"/>
                  <a:pt x="203269" y="-2949"/>
                  <a:pt x="145683" y="81989"/>
                </a:cubicBezTo>
                <a:cubicBezTo>
                  <a:pt x="143996" y="84520"/>
                  <a:pt x="142238" y="87122"/>
                  <a:pt x="140550" y="89934"/>
                </a:cubicBezTo>
                <a:lnTo>
                  <a:pt x="82824" y="89934"/>
                </a:lnTo>
                <a:cubicBezTo>
                  <a:pt x="64965" y="89934"/>
                  <a:pt x="48371" y="99356"/>
                  <a:pt x="39300" y="114754"/>
                </a:cubicBezTo>
                <a:lnTo>
                  <a:pt x="2386" y="176981"/>
                </a:lnTo>
                <a:cubicBezTo>
                  <a:pt x="-707" y="182184"/>
                  <a:pt x="-778" y="188653"/>
                  <a:pt x="2246" y="193926"/>
                </a:cubicBezTo>
                <a:cubicBezTo>
                  <a:pt x="5269" y="199200"/>
                  <a:pt x="10824" y="202434"/>
                  <a:pt x="16871" y="202434"/>
                </a:cubicBezTo>
                <a:lnTo>
                  <a:pt x="83316" y="202434"/>
                </a:lnTo>
                <a:moveTo>
                  <a:pt x="286871" y="101184"/>
                </a:moveTo>
                <a:cubicBezTo>
                  <a:pt x="286871" y="85651"/>
                  <a:pt x="274279" y="73059"/>
                  <a:pt x="258746" y="73059"/>
                </a:cubicBezTo>
                <a:cubicBezTo>
                  <a:pt x="243213" y="73059"/>
                  <a:pt x="230621" y="85651"/>
                  <a:pt x="230621" y="101184"/>
                </a:cubicBezTo>
                <a:cubicBezTo>
                  <a:pt x="230621" y="116717"/>
                  <a:pt x="243213" y="129309"/>
                  <a:pt x="258746" y="129309"/>
                </a:cubicBezTo>
                <a:cubicBezTo>
                  <a:pt x="274279" y="129309"/>
                  <a:pt x="286871" y="116717"/>
                  <a:pt x="286871" y="101184"/>
                </a:cubicBez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1" name="Text 16">
            <a:extLst>
              <a:ext uri="{FF2B5EF4-FFF2-40B4-BE49-F238E27FC236}">
                <a16:creationId xmlns:a16="http://schemas.microsoft.com/office/drawing/2014/main" id="{48D1C304-2196-674C-7640-5F71DF385194}"/>
              </a:ext>
            </a:extLst>
          </p:cNvPr>
          <p:cNvSpPr/>
          <p:nvPr/>
        </p:nvSpPr>
        <p:spPr>
          <a:xfrm>
            <a:off x="5518127" y="528100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241875" y="45000"/>
                </a:moveTo>
                <a:lnTo>
                  <a:pt x="270000" y="45000"/>
                </a:lnTo>
                <a:cubicBezTo>
                  <a:pt x="294820" y="45000"/>
                  <a:pt x="315000" y="65180"/>
                  <a:pt x="315000" y="90000"/>
                </a:cubicBezTo>
                <a:lnTo>
                  <a:pt x="315000" y="315000"/>
                </a:lnTo>
                <a:cubicBezTo>
                  <a:pt x="315000" y="339820"/>
                  <a:pt x="294820" y="360000"/>
                  <a:pt x="270000" y="360000"/>
                </a:cubicBezTo>
                <a:lnTo>
                  <a:pt x="90000" y="360000"/>
                </a:lnTo>
                <a:cubicBezTo>
                  <a:pt x="65180" y="360000"/>
                  <a:pt x="45000" y="339820"/>
                  <a:pt x="45000" y="315000"/>
                </a:cubicBezTo>
                <a:lnTo>
                  <a:pt x="45000" y="90000"/>
                </a:lnTo>
                <a:cubicBezTo>
                  <a:pt x="45000" y="65180"/>
                  <a:pt x="65180" y="45000"/>
                  <a:pt x="90000" y="45000"/>
                </a:cubicBezTo>
                <a:lnTo>
                  <a:pt x="118125" y="45000"/>
                </a:lnTo>
                <a:lnTo>
                  <a:pt x="124875" y="45000"/>
                </a:lnTo>
                <a:cubicBezTo>
                  <a:pt x="130078" y="19336"/>
                  <a:pt x="152789" y="0"/>
                  <a:pt x="180000" y="0"/>
                </a:cubicBezTo>
                <a:cubicBezTo>
                  <a:pt x="207211" y="0"/>
                  <a:pt x="229922" y="19336"/>
                  <a:pt x="235125" y="45000"/>
                </a:cubicBezTo>
                <a:lnTo>
                  <a:pt x="241875" y="45000"/>
                </a:lnTo>
                <a:moveTo>
                  <a:pt x="90000" y="78750"/>
                </a:moveTo>
                <a:cubicBezTo>
                  <a:pt x="83812" y="78750"/>
                  <a:pt x="78750" y="83813"/>
                  <a:pt x="78750" y="90000"/>
                </a:cubicBezTo>
                <a:lnTo>
                  <a:pt x="78750" y="315000"/>
                </a:lnTo>
                <a:cubicBezTo>
                  <a:pt x="78750" y="321188"/>
                  <a:pt x="83813" y="326250"/>
                  <a:pt x="90000" y="326250"/>
                </a:cubicBezTo>
                <a:lnTo>
                  <a:pt x="270000" y="326250"/>
                </a:lnTo>
                <a:cubicBezTo>
                  <a:pt x="276188" y="326250"/>
                  <a:pt x="281250" y="321187"/>
                  <a:pt x="281250" y="315000"/>
                </a:cubicBezTo>
                <a:lnTo>
                  <a:pt x="281250" y="90000"/>
                </a:lnTo>
                <a:cubicBezTo>
                  <a:pt x="281250" y="83812"/>
                  <a:pt x="276187" y="78750"/>
                  <a:pt x="270000" y="78750"/>
                </a:cubicBezTo>
                <a:lnTo>
                  <a:pt x="258750" y="78750"/>
                </a:lnTo>
                <a:lnTo>
                  <a:pt x="258750" y="95625"/>
                </a:lnTo>
                <a:cubicBezTo>
                  <a:pt x="258750" y="104977"/>
                  <a:pt x="251227" y="112500"/>
                  <a:pt x="241875" y="112500"/>
                </a:cubicBezTo>
                <a:lnTo>
                  <a:pt x="180000" y="112500"/>
                </a:lnTo>
                <a:lnTo>
                  <a:pt x="118125" y="112500"/>
                </a:lnTo>
                <a:cubicBezTo>
                  <a:pt x="108774" y="112500"/>
                  <a:pt x="101250" y="104977"/>
                  <a:pt x="101250" y="95625"/>
                </a:cubicBezTo>
                <a:lnTo>
                  <a:pt x="101250" y="78750"/>
                </a:lnTo>
                <a:lnTo>
                  <a:pt x="90000" y="78750"/>
                </a:lnTo>
                <a:moveTo>
                  <a:pt x="180000" y="73125"/>
                </a:moveTo>
                <a:cubicBezTo>
                  <a:pt x="189320" y="73125"/>
                  <a:pt x="196875" y="65570"/>
                  <a:pt x="196875" y="56250"/>
                </a:cubicBezTo>
                <a:cubicBezTo>
                  <a:pt x="196875" y="46930"/>
                  <a:pt x="189320" y="39375"/>
                  <a:pt x="180000" y="39375"/>
                </a:cubicBezTo>
                <a:cubicBezTo>
                  <a:pt x="170680" y="39375"/>
                  <a:pt x="163125" y="46930"/>
                  <a:pt x="163125" y="56250"/>
                </a:cubicBezTo>
                <a:cubicBezTo>
                  <a:pt x="163125" y="65570"/>
                  <a:pt x="170680" y="73125"/>
                  <a:pt x="180000" y="73125"/>
                </a:cubicBez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2" name="Text 19">
            <a:extLst>
              <a:ext uri="{FF2B5EF4-FFF2-40B4-BE49-F238E27FC236}">
                <a16:creationId xmlns:a16="http://schemas.microsoft.com/office/drawing/2014/main" id="{2D80A6CC-9AB4-4F16-A62E-924528D2CCAB}"/>
              </a:ext>
            </a:extLst>
          </p:cNvPr>
          <p:cNvSpPr/>
          <p:nvPr/>
        </p:nvSpPr>
        <p:spPr>
          <a:xfrm>
            <a:off x="3395249" y="350915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60000" h="360000">
                <a:moveTo>
                  <a:pt x="129375" y="56250"/>
                </a:moveTo>
                <a:lnTo>
                  <a:pt x="230625" y="56250"/>
                </a:lnTo>
                <a:cubicBezTo>
                  <a:pt x="233719" y="56250"/>
                  <a:pt x="236250" y="58781"/>
                  <a:pt x="236250" y="61875"/>
                </a:cubicBezTo>
                <a:lnTo>
                  <a:pt x="236250" y="90000"/>
                </a:lnTo>
                <a:lnTo>
                  <a:pt x="123750" y="90000"/>
                </a:lnTo>
                <a:lnTo>
                  <a:pt x="123750" y="61875"/>
                </a:lnTo>
                <a:cubicBezTo>
                  <a:pt x="123750" y="58781"/>
                  <a:pt x="126281" y="56250"/>
                  <a:pt x="129375" y="56250"/>
                </a:cubicBezTo>
                <a:lnTo>
                  <a:pt x="129375" y="56250"/>
                </a:lnTo>
                <a:moveTo>
                  <a:pt x="90000" y="61875"/>
                </a:moveTo>
                <a:lnTo>
                  <a:pt x="90000" y="90000"/>
                </a:lnTo>
                <a:lnTo>
                  <a:pt x="70242" y="90000"/>
                </a:lnTo>
                <a:cubicBezTo>
                  <a:pt x="61313" y="90000"/>
                  <a:pt x="52734" y="93586"/>
                  <a:pt x="46406" y="99914"/>
                </a:cubicBezTo>
                <a:lnTo>
                  <a:pt x="9914" y="136336"/>
                </a:lnTo>
                <a:cubicBezTo>
                  <a:pt x="3586" y="142664"/>
                  <a:pt x="0" y="151242"/>
                  <a:pt x="0" y="160172"/>
                </a:cubicBezTo>
                <a:lnTo>
                  <a:pt x="0" y="230625"/>
                </a:lnTo>
                <a:lnTo>
                  <a:pt x="0" y="292500"/>
                </a:lnTo>
                <a:cubicBezTo>
                  <a:pt x="0" y="317320"/>
                  <a:pt x="20180" y="337500"/>
                  <a:pt x="45000" y="337500"/>
                </a:cubicBezTo>
                <a:lnTo>
                  <a:pt x="315000" y="337500"/>
                </a:lnTo>
                <a:cubicBezTo>
                  <a:pt x="339820" y="337500"/>
                  <a:pt x="360000" y="317320"/>
                  <a:pt x="360000" y="292500"/>
                </a:cubicBezTo>
                <a:lnTo>
                  <a:pt x="360000" y="230625"/>
                </a:lnTo>
                <a:lnTo>
                  <a:pt x="360000" y="160242"/>
                </a:lnTo>
                <a:cubicBezTo>
                  <a:pt x="360000" y="151313"/>
                  <a:pt x="356414" y="142734"/>
                  <a:pt x="350086" y="136406"/>
                </a:cubicBezTo>
                <a:lnTo>
                  <a:pt x="313594" y="99914"/>
                </a:lnTo>
                <a:cubicBezTo>
                  <a:pt x="307266" y="93586"/>
                  <a:pt x="298688" y="90000"/>
                  <a:pt x="289758" y="90000"/>
                </a:cubicBezTo>
                <a:lnTo>
                  <a:pt x="270000" y="90000"/>
                </a:lnTo>
                <a:lnTo>
                  <a:pt x="270000" y="61875"/>
                </a:lnTo>
                <a:cubicBezTo>
                  <a:pt x="270000" y="40148"/>
                  <a:pt x="252352" y="22500"/>
                  <a:pt x="230625" y="22500"/>
                </a:cubicBezTo>
                <a:lnTo>
                  <a:pt x="129375" y="22500"/>
                </a:lnTo>
                <a:cubicBezTo>
                  <a:pt x="107649" y="22500"/>
                  <a:pt x="90000" y="40148"/>
                  <a:pt x="90000" y="61875"/>
                </a:cubicBezTo>
                <a:lnTo>
                  <a:pt x="90000" y="61875"/>
                </a:lnTo>
                <a:moveTo>
                  <a:pt x="326250" y="213750"/>
                </a:moveTo>
                <a:lnTo>
                  <a:pt x="258750" y="213750"/>
                </a:lnTo>
                <a:lnTo>
                  <a:pt x="258750" y="202500"/>
                </a:lnTo>
                <a:cubicBezTo>
                  <a:pt x="258750" y="193148"/>
                  <a:pt x="251227" y="185625"/>
                  <a:pt x="241875" y="185625"/>
                </a:cubicBezTo>
                <a:cubicBezTo>
                  <a:pt x="232524" y="185625"/>
                  <a:pt x="225000" y="193148"/>
                  <a:pt x="225000" y="202500"/>
                </a:cubicBezTo>
                <a:lnTo>
                  <a:pt x="225000" y="213750"/>
                </a:lnTo>
                <a:lnTo>
                  <a:pt x="135000" y="213750"/>
                </a:lnTo>
                <a:lnTo>
                  <a:pt x="135000" y="202500"/>
                </a:lnTo>
                <a:cubicBezTo>
                  <a:pt x="135000" y="193148"/>
                  <a:pt x="127477" y="185625"/>
                  <a:pt x="118125" y="185625"/>
                </a:cubicBezTo>
                <a:cubicBezTo>
                  <a:pt x="108774" y="185625"/>
                  <a:pt x="101250" y="193148"/>
                  <a:pt x="101250" y="202500"/>
                </a:cubicBezTo>
                <a:lnTo>
                  <a:pt x="101250" y="213750"/>
                </a:lnTo>
                <a:lnTo>
                  <a:pt x="33750" y="213750"/>
                </a:lnTo>
                <a:lnTo>
                  <a:pt x="33750" y="160242"/>
                </a:lnTo>
                <a:lnTo>
                  <a:pt x="70242" y="123750"/>
                </a:lnTo>
                <a:lnTo>
                  <a:pt x="289758" y="123750"/>
                </a:lnTo>
                <a:lnTo>
                  <a:pt x="326250" y="160242"/>
                </a:lnTo>
                <a:lnTo>
                  <a:pt x="326250" y="213750"/>
                </a:lnTo>
                <a:moveTo>
                  <a:pt x="33750" y="247500"/>
                </a:moveTo>
                <a:lnTo>
                  <a:pt x="101250" y="247500"/>
                </a:lnTo>
                <a:lnTo>
                  <a:pt x="101250" y="258750"/>
                </a:lnTo>
                <a:cubicBezTo>
                  <a:pt x="101250" y="268102"/>
                  <a:pt x="108773" y="275625"/>
                  <a:pt x="118125" y="275625"/>
                </a:cubicBezTo>
                <a:cubicBezTo>
                  <a:pt x="127477" y="275625"/>
                  <a:pt x="135000" y="268102"/>
                  <a:pt x="135000" y="258750"/>
                </a:cubicBezTo>
                <a:lnTo>
                  <a:pt x="135000" y="247500"/>
                </a:lnTo>
                <a:lnTo>
                  <a:pt x="225000" y="247500"/>
                </a:lnTo>
                <a:lnTo>
                  <a:pt x="225000" y="258750"/>
                </a:lnTo>
                <a:cubicBezTo>
                  <a:pt x="225000" y="268102"/>
                  <a:pt x="232523" y="275625"/>
                  <a:pt x="241875" y="275625"/>
                </a:cubicBezTo>
                <a:cubicBezTo>
                  <a:pt x="251226" y="275625"/>
                  <a:pt x="258750" y="268102"/>
                  <a:pt x="258750" y="258750"/>
                </a:cubicBezTo>
                <a:lnTo>
                  <a:pt x="258750" y="247500"/>
                </a:lnTo>
                <a:lnTo>
                  <a:pt x="326250" y="247500"/>
                </a:lnTo>
                <a:lnTo>
                  <a:pt x="326250" y="292500"/>
                </a:lnTo>
                <a:cubicBezTo>
                  <a:pt x="326250" y="298688"/>
                  <a:pt x="321187" y="303750"/>
                  <a:pt x="315000" y="303750"/>
                </a:cubicBezTo>
                <a:lnTo>
                  <a:pt x="45000" y="303750"/>
                </a:lnTo>
                <a:cubicBezTo>
                  <a:pt x="38812" y="303750"/>
                  <a:pt x="33750" y="298687"/>
                  <a:pt x="33750" y="292500"/>
                </a:cubicBezTo>
                <a:lnTo>
                  <a:pt x="33750" y="24750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ABD6770-3B91-BE7E-73EC-8780A115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5F8C-0322-B757-6C96-D4FAB962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23">
            <a:extLst>
              <a:ext uri="{FF2B5EF4-FFF2-40B4-BE49-F238E27FC236}">
                <a16:creationId xmlns:a16="http://schemas.microsoft.com/office/drawing/2014/main" id="{44C29071-CDF5-989F-9B07-AEE96C26BB96}"/>
              </a:ext>
            </a:extLst>
          </p:cNvPr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767171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26</a:t>
            </a:r>
            <a:endParaRPr lang="en-US" sz="8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7F243B96-506A-DD0F-6116-E3EFB61CAD08}"/>
              </a:ext>
            </a:extLst>
          </p:cNvPr>
          <p:cNvSpPr/>
          <p:nvPr/>
        </p:nvSpPr>
        <p:spPr>
          <a:xfrm>
            <a:off x="731520" y="932927"/>
            <a:ext cx="10820400" cy="884627"/>
          </a:xfrm>
          <a:custGeom>
            <a:avLst/>
            <a:gdLst/>
            <a:ahLst/>
            <a:cxnLst/>
            <a:rect l="l" t="t" r="r" b="b"/>
            <a:pathLst>
              <a:path w="10820400" h="884627">
                <a:moveTo>
                  <a:pt x="0" y="884627"/>
                </a:moveTo>
                <a:lnTo>
                  <a:pt x="0" y="0"/>
                </a:lnTo>
                <a:lnTo>
                  <a:pt x="10820400" y="0"/>
                </a:lnTo>
                <a:lnTo>
                  <a:pt x="1082040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endParaRPr lang="en-US" sz="4000" dirty="0">
              <a:latin typeface="Figtree"/>
            </a:endParaRPr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5F6BFF90-F397-9842-0E13-D4F53BAAFB48}"/>
              </a:ext>
            </a:extLst>
          </p:cNvPr>
          <p:cNvSpPr/>
          <p:nvPr/>
        </p:nvSpPr>
        <p:spPr>
          <a:xfrm>
            <a:off x="2610530" y="932927"/>
            <a:ext cx="7505701" cy="884627"/>
          </a:xfrm>
          <a:custGeom>
            <a:avLst/>
            <a:gdLst/>
            <a:ahLst/>
            <a:cxnLst/>
            <a:rect l="l" t="t" r="r" b="b"/>
            <a:pathLst>
              <a:path w="7505701" h="884627">
                <a:moveTo>
                  <a:pt x="0" y="884627"/>
                </a:moveTo>
                <a:lnTo>
                  <a:pt x="0" y="0"/>
                </a:lnTo>
                <a:lnTo>
                  <a:pt x="7505701" y="0"/>
                </a:lnTo>
                <a:lnTo>
                  <a:pt x="7505701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en-US" sz="4000" dirty="0"/>
          </a:p>
        </p:txBody>
      </p:sp>
      <p:sp>
        <p:nvSpPr>
          <p:cNvPr id="31" name="Text 0">
            <a:extLst>
              <a:ext uri="{FF2B5EF4-FFF2-40B4-BE49-F238E27FC236}">
                <a16:creationId xmlns:a16="http://schemas.microsoft.com/office/drawing/2014/main" id="{1F8C95A7-E7D0-D806-926C-B0790800C8A7}"/>
              </a:ext>
            </a:extLst>
          </p:cNvPr>
          <p:cNvSpPr/>
          <p:nvPr/>
        </p:nvSpPr>
        <p:spPr>
          <a:xfrm>
            <a:off x="0" y="-4999"/>
            <a:ext cx="12192000" cy="1657483"/>
          </a:xfrm>
          <a:custGeom>
            <a:avLst/>
            <a:gdLst/>
            <a:ahLst/>
            <a:cxnLst/>
            <a:rect l="l" t="t" r="r" b="b"/>
            <a:pathLst>
              <a:path w="12192000" h="2285999">
                <a:moveTo>
                  <a:pt x="0" y="2285999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285999"/>
                </a:lnTo>
                <a:lnTo>
                  <a:pt x="0" y="2285999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1C3D1D23-C964-50CA-ACA3-537C692F9618}"/>
              </a:ext>
            </a:extLst>
          </p:cNvPr>
          <p:cNvSpPr/>
          <p:nvPr/>
        </p:nvSpPr>
        <p:spPr>
          <a:xfrm>
            <a:off x="731519" y="736259"/>
            <a:ext cx="8981648" cy="641406"/>
          </a:xfrm>
          <a:custGeom>
            <a:avLst/>
            <a:gdLst/>
            <a:ahLst/>
            <a:cxnLst/>
            <a:rect l="l" t="t" r="r" b="b"/>
            <a:pathLst>
              <a:path w="7451616" h="884627">
                <a:moveTo>
                  <a:pt x="0" y="884627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835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Figtree"/>
              </a:rPr>
              <a:t>Revenue Model of TeraOpenScience</a:t>
            </a:r>
          </a:p>
        </p:txBody>
      </p:sp>
      <p:sp>
        <p:nvSpPr>
          <p:cNvPr id="33" name="Text 21">
            <a:extLst>
              <a:ext uri="{FF2B5EF4-FFF2-40B4-BE49-F238E27FC236}">
                <a16:creationId xmlns:a16="http://schemas.microsoft.com/office/drawing/2014/main" id="{D1EDDE33-DB16-8D10-5DC4-C59DFD15F126}"/>
              </a:ext>
            </a:extLst>
          </p:cNvPr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4" name="Text 22">
            <a:extLst>
              <a:ext uri="{FF2B5EF4-FFF2-40B4-BE49-F238E27FC236}">
                <a16:creationId xmlns:a16="http://schemas.microsoft.com/office/drawing/2014/main" id="{57BE94B8-BE68-281F-32B0-8C6C9CD86590}"/>
              </a:ext>
            </a:extLst>
          </p:cNvPr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Unlocking the Future of Innovation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 17">
            <a:extLst>
              <a:ext uri="{FF2B5EF4-FFF2-40B4-BE49-F238E27FC236}">
                <a16:creationId xmlns:a16="http://schemas.microsoft.com/office/drawing/2014/main" id="{414A4F25-5366-D84F-7AC5-C0C52FBDD436}"/>
              </a:ext>
            </a:extLst>
          </p:cNvPr>
          <p:cNvSpPr/>
          <p:nvPr/>
        </p:nvSpPr>
        <p:spPr>
          <a:xfrm>
            <a:off x="10245673" y="403747"/>
            <a:ext cx="1461134" cy="1247775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blipFill>
            <a:blip r:embed="rId3"/>
            <a:srcRect t="-38889" b="-3888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81B72DA4-21E3-8B0B-6715-579212891FEA}"/>
              </a:ext>
            </a:extLst>
          </p:cNvPr>
          <p:cNvSpPr/>
          <p:nvPr/>
        </p:nvSpPr>
        <p:spPr>
          <a:xfrm>
            <a:off x="731519" y="2139162"/>
            <a:ext cx="45719" cy="548640"/>
          </a:xfrm>
          <a:custGeom>
            <a:avLst/>
            <a:gdLst/>
            <a:ahLst/>
            <a:cxnLst/>
            <a:rect l="l" t="t" r="r" b="b"/>
            <a:pathLst>
              <a:path w="45719" h="548640">
                <a:moveTo>
                  <a:pt x="0" y="548640"/>
                </a:moveTo>
                <a:lnTo>
                  <a:pt x="0" y="0"/>
                </a:lnTo>
                <a:lnTo>
                  <a:pt x="45719" y="0"/>
                </a:lnTo>
                <a:lnTo>
                  <a:pt x="45719" y="548640"/>
                </a:lnTo>
                <a:lnTo>
                  <a:pt x="0" y="548640"/>
                </a:lnTo>
              </a:path>
            </a:pathLst>
          </a:custGeom>
          <a:solidFill>
            <a:srgbClr val="0000CC"/>
          </a:solidFill>
          <a:ln>
            <a:solidFill>
              <a:srgbClr val="0000CC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1D14283D-3DEB-99EC-C35D-311686BAC2A1}"/>
              </a:ext>
            </a:extLst>
          </p:cNvPr>
          <p:cNvSpPr/>
          <p:nvPr/>
        </p:nvSpPr>
        <p:spPr>
          <a:xfrm>
            <a:off x="731519" y="2987967"/>
            <a:ext cx="45719" cy="548640"/>
          </a:xfrm>
          <a:custGeom>
            <a:avLst/>
            <a:gdLst/>
            <a:ahLst/>
            <a:cxnLst/>
            <a:rect l="l" t="t" r="r" b="b"/>
            <a:pathLst>
              <a:path w="45719" h="548640">
                <a:moveTo>
                  <a:pt x="0" y="548640"/>
                </a:moveTo>
                <a:lnTo>
                  <a:pt x="0" y="0"/>
                </a:lnTo>
                <a:lnTo>
                  <a:pt x="45719" y="0"/>
                </a:lnTo>
                <a:lnTo>
                  <a:pt x="45719" y="548640"/>
                </a:lnTo>
                <a:lnTo>
                  <a:pt x="0" y="548640"/>
                </a:lnTo>
              </a:path>
            </a:pathLst>
          </a:custGeom>
          <a:solidFill>
            <a:srgbClr val="3333FF"/>
          </a:solidFill>
          <a:ln>
            <a:solidFill>
              <a:srgbClr val="0000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D04428C4-5B14-27D1-FEAA-C2BC932209CE}"/>
              </a:ext>
            </a:extLst>
          </p:cNvPr>
          <p:cNvSpPr/>
          <p:nvPr/>
        </p:nvSpPr>
        <p:spPr>
          <a:xfrm>
            <a:off x="731519" y="3847239"/>
            <a:ext cx="45719" cy="548640"/>
          </a:xfrm>
          <a:custGeom>
            <a:avLst/>
            <a:gdLst/>
            <a:ahLst/>
            <a:cxnLst/>
            <a:rect l="l" t="t" r="r" b="b"/>
            <a:pathLst>
              <a:path w="45719" h="548640">
                <a:moveTo>
                  <a:pt x="0" y="548640"/>
                </a:moveTo>
                <a:lnTo>
                  <a:pt x="0" y="0"/>
                </a:lnTo>
                <a:lnTo>
                  <a:pt x="45719" y="0"/>
                </a:lnTo>
                <a:lnTo>
                  <a:pt x="45719" y="548640"/>
                </a:lnTo>
                <a:lnTo>
                  <a:pt x="0" y="548640"/>
                </a:lnTo>
              </a:path>
            </a:pathLst>
          </a:custGeom>
          <a:solidFill>
            <a:srgbClr val="3366FF"/>
          </a:solidFill>
          <a:ln>
            <a:solidFill>
              <a:srgbClr val="6699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5E683B73-B9E8-35CB-7824-99B4D856F775}"/>
              </a:ext>
            </a:extLst>
          </p:cNvPr>
          <p:cNvSpPr/>
          <p:nvPr/>
        </p:nvSpPr>
        <p:spPr>
          <a:xfrm>
            <a:off x="731519" y="4683697"/>
            <a:ext cx="45719" cy="548640"/>
          </a:xfrm>
          <a:custGeom>
            <a:avLst/>
            <a:gdLst/>
            <a:ahLst/>
            <a:cxnLst/>
            <a:rect l="l" t="t" r="r" b="b"/>
            <a:pathLst>
              <a:path w="45719" h="548640">
                <a:moveTo>
                  <a:pt x="0" y="548640"/>
                </a:moveTo>
                <a:lnTo>
                  <a:pt x="0" y="0"/>
                </a:lnTo>
                <a:lnTo>
                  <a:pt x="45719" y="0"/>
                </a:lnTo>
                <a:lnTo>
                  <a:pt x="45719" y="548640"/>
                </a:lnTo>
                <a:lnTo>
                  <a:pt x="0" y="548640"/>
                </a:lnTo>
              </a:path>
            </a:pathLst>
          </a:custGeom>
          <a:solidFill>
            <a:srgbClr val="6699FF"/>
          </a:solidFill>
          <a:ln>
            <a:solidFill>
              <a:srgbClr val="3399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6" name="Text 4">
            <a:extLst>
              <a:ext uri="{FF2B5EF4-FFF2-40B4-BE49-F238E27FC236}">
                <a16:creationId xmlns:a16="http://schemas.microsoft.com/office/drawing/2014/main" id="{3063DBCD-0BCF-60B0-6295-112C48EDA241}"/>
              </a:ext>
            </a:extLst>
          </p:cNvPr>
          <p:cNvSpPr/>
          <p:nvPr/>
        </p:nvSpPr>
        <p:spPr>
          <a:xfrm>
            <a:off x="731519" y="5479665"/>
            <a:ext cx="45719" cy="548640"/>
          </a:xfrm>
          <a:custGeom>
            <a:avLst/>
            <a:gdLst/>
            <a:ahLst/>
            <a:cxnLst/>
            <a:rect l="l" t="t" r="r" b="b"/>
            <a:pathLst>
              <a:path w="45719" h="548640">
                <a:moveTo>
                  <a:pt x="0" y="548640"/>
                </a:moveTo>
                <a:lnTo>
                  <a:pt x="0" y="0"/>
                </a:lnTo>
                <a:lnTo>
                  <a:pt x="45719" y="0"/>
                </a:lnTo>
                <a:lnTo>
                  <a:pt x="45719" y="548640"/>
                </a:lnTo>
                <a:lnTo>
                  <a:pt x="0" y="548640"/>
                </a:lnTo>
              </a:path>
            </a:pathLst>
          </a:custGeom>
          <a:solidFill>
            <a:srgbClr val="99CCF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FCA716D6-A921-A6A7-6778-E76C09DCCD9B}"/>
              </a:ext>
            </a:extLst>
          </p:cNvPr>
          <p:cNvSpPr/>
          <p:nvPr/>
        </p:nvSpPr>
        <p:spPr>
          <a:xfrm>
            <a:off x="1023038" y="5479665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Students Sign-Up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Students' sign-ups are offered free of charge.</a:t>
            </a:r>
            <a:endParaRPr lang="en-US" sz="1400" dirty="0"/>
          </a:p>
        </p:txBody>
      </p:sp>
      <p:sp>
        <p:nvSpPr>
          <p:cNvPr id="38" name="Text 6">
            <a:extLst>
              <a:ext uri="{FF2B5EF4-FFF2-40B4-BE49-F238E27FC236}">
                <a16:creationId xmlns:a16="http://schemas.microsoft.com/office/drawing/2014/main" id="{984CFC5F-01CC-4943-725C-A6BBBCE3BA66}"/>
              </a:ext>
            </a:extLst>
          </p:cNvPr>
          <p:cNvSpPr/>
          <p:nvPr/>
        </p:nvSpPr>
        <p:spPr>
          <a:xfrm>
            <a:off x="1023037" y="4683697"/>
            <a:ext cx="6378427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Professional Engagements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 subscription fee of $1,000 per year is charged for access to commercial services</a:t>
            </a:r>
            <a:endParaRPr lang="en-US" sz="1400" dirty="0"/>
          </a:p>
        </p:txBody>
      </p:sp>
      <p:sp>
        <p:nvSpPr>
          <p:cNvPr id="39" name="Text 7">
            <a:extLst>
              <a:ext uri="{FF2B5EF4-FFF2-40B4-BE49-F238E27FC236}">
                <a16:creationId xmlns:a16="http://schemas.microsoft.com/office/drawing/2014/main" id="{F3A74EED-06C1-556D-76EF-0322A5A95AD3}"/>
              </a:ext>
            </a:extLst>
          </p:cNvPr>
          <p:cNvSpPr/>
          <p:nvPr/>
        </p:nvSpPr>
        <p:spPr>
          <a:xfrm>
            <a:off x="1023037" y="3828577"/>
            <a:ext cx="5924239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Project Monthly Fee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There is a monthly cost of $2,000 per student involved in the project,  shared with the student</a:t>
            </a:r>
            <a:endParaRPr lang="en-US" sz="1400" dirty="0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C9689A44-5F86-E12E-F45F-21FD2131CB3C}"/>
              </a:ext>
            </a:extLst>
          </p:cNvPr>
          <p:cNvSpPr/>
          <p:nvPr/>
        </p:nvSpPr>
        <p:spPr>
          <a:xfrm>
            <a:off x="1023037" y="2950643"/>
            <a:ext cx="581771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Project Startup Fee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 startup fee of between $1,000 and $10,000 (Function of the size of the company)  is required to initiate a project</a:t>
            </a:r>
            <a:endParaRPr lang="en-US" sz="1400" dirty="0"/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A7C9756A-2710-65A9-4F9D-3B46C73FC278}"/>
              </a:ext>
            </a:extLst>
          </p:cNvPr>
          <p:cNvSpPr/>
          <p:nvPr/>
        </p:nvSpPr>
        <p:spPr>
          <a:xfrm>
            <a:off x="1023038" y="2139162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Exit Fee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464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 10% fee is charged based on the discounted NPV of projects upon exit</a:t>
            </a: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2A4A-FD7E-9C11-AAB5-C02EBC115D4D}"/>
              </a:ext>
            </a:extLst>
          </p:cNvPr>
          <p:cNvGrpSpPr/>
          <p:nvPr/>
        </p:nvGrpSpPr>
        <p:grpSpPr>
          <a:xfrm>
            <a:off x="7275116" y="2156474"/>
            <a:ext cx="4475300" cy="720580"/>
            <a:chOff x="7275116" y="2231122"/>
            <a:chExt cx="4475300" cy="720580"/>
          </a:xfrm>
        </p:grpSpPr>
        <p:sp>
          <p:nvSpPr>
            <p:cNvPr id="46" name="Text 14">
              <a:extLst>
                <a:ext uri="{FF2B5EF4-FFF2-40B4-BE49-F238E27FC236}">
                  <a16:creationId xmlns:a16="http://schemas.microsoft.com/office/drawing/2014/main" id="{DE144199-451F-EF00-2093-1B373493E38E}"/>
                </a:ext>
              </a:extLst>
            </p:cNvPr>
            <p:cNvSpPr/>
            <p:nvPr/>
          </p:nvSpPr>
          <p:spPr>
            <a:xfrm rot="10800000">
              <a:off x="7275116" y="2231122"/>
              <a:ext cx="4475300" cy="720580"/>
            </a:xfrm>
            <a:custGeom>
              <a:avLst/>
              <a:gdLst/>
              <a:ahLst/>
              <a:cxnLst/>
              <a:rect l="l" t="t" r="r" b="b"/>
              <a:pathLst>
                <a:path w="4475300" h="720580">
                  <a:moveTo>
                    <a:pt x="304999" y="57912"/>
                  </a:moveTo>
                  <a:cubicBezTo>
                    <a:pt x="185858" y="258039"/>
                    <a:pt x="86322" y="424989"/>
                    <a:pt x="16948" y="541265"/>
                  </a:cubicBezTo>
                  <a:cubicBezTo>
                    <a:pt x="-30257" y="620289"/>
                    <a:pt x="26751" y="720580"/>
                    <a:pt x="118746" y="720580"/>
                  </a:cubicBezTo>
                  <a:lnTo>
                    <a:pt x="4356564" y="720580"/>
                  </a:lnTo>
                  <a:cubicBezTo>
                    <a:pt x="4447352" y="720580"/>
                    <a:pt x="4504359" y="622854"/>
                    <a:pt x="4459870" y="543828"/>
                  </a:cubicBezTo>
                  <a:lnTo>
                    <a:pt x="4187503" y="60325"/>
                  </a:lnTo>
                  <a:cubicBezTo>
                    <a:pt x="4166540" y="23074"/>
                    <a:pt x="4127027" y="0"/>
                    <a:pt x="4084197" y="0"/>
                  </a:cubicBezTo>
                  <a:lnTo>
                    <a:pt x="406948" y="0"/>
                  </a:lnTo>
                  <a:cubicBezTo>
                    <a:pt x="365173" y="0"/>
                    <a:pt x="326415" y="22169"/>
                    <a:pt x="304999" y="58063"/>
                  </a:cubicBezTo>
                  <a:lnTo>
                    <a:pt x="304999" y="57912"/>
                  </a:lnTo>
                </a:path>
              </a:pathLst>
            </a:custGeom>
            <a:solidFill>
              <a:srgbClr val="0000CC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l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47" name="Text 19">
              <a:extLst>
                <a:ext uri="{FF2B5EF4-FFF2-40B4-BE49-F238E27FC236}">
                  <a16:creationId xmlns:a16="http://schemas.microsoft.com/office/drawing/2014/main" id="{3EF7F689-172C-BC92-00F9-D37FD3CF356F}"/>
                </a:ext>
              </a:extLst>
            </p:cNvPr>
            <p:cNvSpPr/>
            <p:nvPr/>
          </p:nvSpPr>
          <p:spPr>
            <a:xfrm>
              <a:off x="9329886" y="240853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25730" y="51435"/>
                  </a:moveTo>
                  <a:lnTo>
                    <a:pt x="125730" y="80010"/>
                  </a:lnTo>
                  <a:lnTo>
                    <a:pt x="240030" y="80010"/>
                  </a:lnTo>
                  <a:lnTo>
                    <a:pt x="240030" y="51435"/>
                  </a:lnTo>
                  <a:cubicBezTo>
                    <a:pt x="240030" y="48292"/>
                    <a:pt x="237458" y="45720"/>
                    <a:pt x="234315" y="45720"/>
                  </a:cubicBezTo>
                  <a:lnTo>
                    <a:pt x="131445" y="45720"/>
                  </a:lnTo>
                  <a:cubicBezTo>
                    <a:pt x="128302" y="45720"/>
                    <a:pt x="125730" y="48292"/>
                    <a:pt x="125730" y="51435"/>
                  </a:cubicBezTo>
                  <a:lnTo>
                    <a:pt x="125730" y="51435"/>
                  </a:lnTo>
                  <a:moveTo>
                    <a:pt x="91440" y="80010"/>
                  </a:moveTo>
                  <a:lnTo>
                    <a:pt x="91440" y="51435"/>
                  </a:lnTo>
                  <a:cubicBezTo>
                    <a:pt x="91440" y="29361"/>
                    <a:pt x="109371" y="11430"/>
                    <a:pt x="131445" y="11430"/>
                  </a:cubicBezTo>
                  <a:lnTo>
                    <a:pt x="234315" y="11430"/>
                  </a:lnTo>
                  <a:cubicBezTo>
                    <a:pt x="256389" y="11430"/>
                    <a:pt x="274320" y="29361"/>
                    <a:pt x="274320" y="51435"/>
                  </a:cubicBezTo>
                  <a:lnTo>
                    <a:pt x="274320" y="80010"/>
                  </a:lnTo>
                  <a:lnTo>
                    <a:pt x="320040" y="80010"/>
                  </a:lnTo>
                  <a:cubicBezTo>
                    <a:pt x="345257" y="80010"/>
                    <a:pt x="365760" y="100513"/>
                    <a:pt x="365760" y="125730"/>
                  </a:cubicBezTo>
                  <a:lnTo>
                    <a:pt x="365760" y="211455"/>
                  </a:lnTo>
                  <a:lnTo>
                    <a:pt x="365760" y="308610"/>
                  </a:lnTo>
                  <a:cubicBezTo>
                    <a:pt x="365760" y="333827"/>
                    <a:pt x="345257" y="354330"/>
                    <a:pt x="320040" y="354330"/>
                  </a:cubicBezTo>
                  <a:lnTo>
                    <a:pt x="45720" y="354330"/>
                  </a:lnTo>
                  <a:cubicBezTo>
                    <a:pt x="20503" y="354330"/>
                    <a:pt x="0" y="333827"/>
                    <a:pt x="0" y="308610"/>
                  </a:cubicBezTo>
                  <a:lnTo>
                    <a:pt x="0" y="211455"/>
                  </a:lnTo>
                  <a:lnTo>
                    <a:pt x="0" y="125730"/>
                  </a:lnTo>
                  <a:cubicBezTo>
                    <a:pt x="0" y="100513"/>
                    <a:pt x="20503" y="80010"/>
                    <a:pt x="45720" y="80010"/>
                  </a:cubicBezTo>
                  <a:lnTo>
                    <a:pt x="91440" y="80010"/>
                  </a:lnTo>
                  <a:moveTo>
                    <a:pt x="34290" y="228600"/>
                  </a:moveTo>
                  <a:lnTo>
                    <a:pt x="34290" y="308610"/>
                  </a:lnTo>
                  <a:cubicBezTo>
                    <a:pt x="34290" y="314896"/>
                    <a:pt x="39434" y="320040"/>
                    <a:pt x="45720" y="320040"/>
                  </a:cubicBezTo>
                  <a:lnTo>
                    <a:pt x="320040" y="320040"/>
                  </a:lnTo>
                  <a:cubicBezTo>
                    <a:pt x="326327" y="320040"/>
                    <a:pt x="331470" y="314897"/>
                    <a:pt x="331470" y="308610"/>
                  </a:cubicBezTo>
                  <a:lnTo>
                    <a:pt x="331470" y="228600"/>
                  </a:lnTo>
                  <a:lnTo>
                    <a:pt x="228600" y="228600"/>
                  </a:lnTo>
                  <a:lnTo>
                    <a:pt x="228600" y="240030"/>
                  </a:lnTo>
                  <a:cubicBezTo>
                    <a:pt x="228600" y="252674"/>
                    <a:pt x="218384" y="262890"/>
                    <a:pt x="205740" y="262890"/>
                  </a:cubicBezTo>
                  <a:lnTo>
                    <a:pt x="160020" y="262890"/>
                  </a:lnTo>
                  <a:cubicBezTo>
                    <a:pt x="147376" y="262890"/>
                    <a:pt x="137160" y="252674"/>
                    <a:pt x="137160" y="240030"/>
                  </a:cubicBezTo>
                  <a:lnTo>
                    <a:pt x="137160" y="228600"/>
                  </a:lnTo>
                  <a:lnTo>
                    <a:pt x="34290" y="228600"/>
                  </a:lnTo>
                  <a:moveTo>
                    <a:pt x="137160" y="194310"/>
                  </a:moveTo>
                  <a:lnTo>
                    <a:pt x="228600" y="194310"/>
                  </a:lnTo>
                  <a:lnTo>
                    <a:pt x="331470" y="194310"/>
                  </a:lnTo>
                  <a:lnTo>
                    <a:pt x="331470" y="125730"/>
                  </a:lnTo>
                  <a:cubicBezTo>
                    <a:pt x="331470" y="119443"/>
                    <a:pt x="326327" y="114300"/>
                    <a:pt x="320040" y="114300"/>
                  </a:cubicBezTo>
                  <a:lnTo>
                    <a:pt x="257175" y="114300"/>
                  </a:lnTo>
                  <a:lnTo>
                    <a:pt x="108585" y="114300"/>
                  </a:lnTo>
                  <a:lnTo>
                    <a:pt x="45720" y="114300"/>
                  </a:lnTo>
                  <a:cubicBezTo>
                    <a:pt x="39433" y="114300"/>
                    <a:pt x="34290" y="119443"/>
                    <a:pt x="34290" y="125730"/>
                  </a:cubicBezTo>
                  <a:lnTo>
                    <a:pt x="34290" y="194310"/>
                  </a:lnTo>
                  <a:lnTo>
                    <a:pt x="137160" y="194310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82D8DF-9B88-6A5F-C001-94D129E1C798}"/>
              </a:ext>
            </a:extLst>
          </p:cNvPr>
          <p:cNvGrpSpPr/>
          <p:nvPr/>
        </p:nvGrpSpPr>
        <p:grpSpPr>
          <a:xfrm>
            <a:off x="8563806" y="4518488"/>
            <a:ext cx="1830989" cy="714396"/>
            <a:chOff x="8563806" y="4518488"/>
            <a:chExt cx="1830989" cy="714396"/>
          </a:xfrm>
        </p:grpSpPr>
        <p:sp>
          <p:nvSpPr>
            <p:cNvPr id="43" name="Text 11">
              <a:extLst>
                <a:ext uri="{FF2B5EF4-FFF2-40B4-BE49-F238E27FC236}">
                  <a16:creationId xmlns:a16="http://schemas.microsoft.com/office/drawing/2014/main" id="{EE550AC7-0CF2-7657-2EB3-D45EEC3853D9}"/>
                </a:ext>
              </a:extLst>
            </p:cNvPr>
            <p:cNvSpPr/>
            <p:nvPr/>
          </p:nvSpPr>
          <p:spPr>
            <a:xfrm rot="10800000">
              <a:off x="8563806" y="4518488"/>
              <a:ext cx="1830989" cy="714396"/>
            </a:xfrm>
            <a:custGeom>
              <a:avLst/>
              <a:gdLst/>
              <a:ahLst/>
              <a:cxnLst/>
              <a:rect l="l" t="t" r="r" b="b"/>
              <a:pathLst>
                <a:path w="1830989" h="714396">
                  <a:moveTo>
                    <a:pt x="295223" y="58816"/>
                  </a:moveTo>
                  <a:cubicBezTo>
                    <a:pt x="206847" y="210684"/>
                    <a:pt x="113042" y="371148"/>
                    <a:pt x="16522" y="535684"/>
                  </a:cubicBezTo>
                  <a:cubicBezTo>
                    <a:pt x="-29928" y="614710"/>
                    <a:pt x="27079" y="714397"/>
                    <a:pt x="118772" y="714397"/>
                  </a:cubicBezTo>
                  <a:lnTo>
                    <a:pt x="1712253" y="714397"/>
                  </a:lnTo>
                  <a:cubicBezTo>
                    <a:pt x="1803042" y="714397"/>
                    <a:pt x="1860048" y="616671"/>
                    <a:pt x="1815559" y="537645"/>
                  </a:cubicBezTo>
                  <a:lnTo>
                    <a:pt x="1546661" y="60325"/>
                  </a:lnTo>
                  <a:cubicBezTo>
                    <a:pt x="1525698" y="23074"/>
                    <a:pt x="1486186" y="0"/>
                    <a:pt x="1443355" y="0"/>
                  </a:cubicBezTo>
                  <a:lnTo>
                    <a:pt x="397775" y="0"/>
                  </a:lnTo>
                  <a:cubicBezTo>
                    <a:pt x="355548" y="0"/>
                    <a:pt x="316488" y="22471"/>
                    <a:pt x="295374" y="58817"/>
                  </a:cubicBezTo>
                  <a:lnTo>
                    <a:pt x="295223" y="58816"/>
                  </a:lnTo>
                </a:path>
              </a:pathLst>
            </a:custGeom>
            <a:solidFill>
              <a:srgbClr val="6699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l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48" name="Text 16">
              <a:extLst>
                <a:ext uri="{FF2B5EF4-FFF2-40B4-BE49-F238E27FC236}">
                  <a16:creationId xmlns:a16="http://schemas.microsoft.com/office/drawing/2014/main" id="{864906A4-C76F-C401-9641-6EE00A837760}"/>
                </a:ext>
              </a:extLst>
            </p:cNvPr>
            <p:cNvSpPr/>
            <p:nvPr/>
          </p:nvSpPr>
          <p:spPr>
            <a:xfrm>
              <a:off x="9296420" y="469280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325120" y="71120"/>
                  </a:moveTo>
                  <a:cubicBezTo>
                    <a:pt x="330708" y="71120"/>
                    <a:pt x="335280" y="75692"/>
                    <a:pt x="335280" y="81280"/>
                  </a:cubicBezTo>
                  <a:lnTo>
                    <a:pt x="335280" y="101600"/>
                  </a:lnTo>
                  <a:lnTo>
                    <a:pt x="30480" y="101600"/>
                  </a:lnTo>
                  <a:lnTo>
                    <a:pt x="30480" y="81280"/>
                  </a:lnTo>
                  <a:cubicBezTo>
                    <a:pt x="30480" y="75692"/>
                    <a:pt x="35052" y="71120"/>
                    <a:pt x="40640" y="71120"/>
                  </a:cubicBezTo>
                  <a:lnTo>
                    <a:pt x="325120" y="71120"/>
                  </a:lnTo>
                  <a:moveTo>
                    <a:pt x="335280" y="162560"/>
                  </a:moveTo>
                  <a:lnTo>
                    <a:pt x="335280" y="284480"/>
                  </a:lnTo>
                  <a:cubicBezTo>
                    <a:pt x="335280" y="290068"/>
                    <a:pt x="330708" y="294640"/>
                    <a:pt x="325120" y="294640"/>
                  </a:cubicBezTo>
                  <a:lnTo>
                    <a:pt x="40640" y="294640"/>
                  </a:lnTo>
                  <a:cubicBezTo>
                    <a:pt x="35052" y="294640"/>
                    <a:pt x="30480" y="290068"/>
                    <a:pt x="30480" y="284480"/>
                  </a:cubicBezTo>
                  <a:lnTo>
                    <a:pt x="30480" y="162560"/>
                  </a:lnTo>
                  <a:lnTo>
                    <a:pt x="335280" y="162560"/>
                  </a:lnTo>
                  <a:moveTo>
                    <a:pt x="40640" y="40640"/>
                  </a:moveTo>
                  <a:cubicBezTo>
                    <a:pt x="18225" y="40640"/>
                    <a:pt x="0" y="58865"/>
                    <a:pt x="0" y="81280"/>
                  </a:cubicBezTo>
                  <a:lnTo>
                    <a:pt x="0" y="284480"/>
                  </a:lnTo>
                  <a:cubicBezTo>
                    <a:pt x="0" y="306896"/>
                    <a:pt x="18224" y="325120"/>
                    <a:pt x="40640" y="325120"/>
                  </a:cubicBezTo>
                  <a:lnTo>
                    <a:pt x="325120" y="325120"/>
                  </a:lnTo>
                  <a:cubicBezTo>
                    <a:pt x="347536" y="325120"/>
                    <a:pt x="365760" y="306896"/>
                    <a:pt x="365760" y="284480"/>
                  </a:cubicBezTo>
                  <a:lnTo>
                    <a:pt x="365760" y="81280"/>
                  </a:lnTo>
                  <a:cubicBezTo>
                    <a:pt x="365760" y="58865"/>
                    <a:pt x="347536" y="40640"/>
                    <a:pt x="325120" y="40640"/>
                  </a:cubicBezTo>
                  <a:lnTo>
                    <a:pt x="40640" y="40640"/>
                  </a:lnTo>
                  <a:moveTo>
                    <a:pt x="76200" y="233680"/>
                  </a:moveTo>
                  <a:cubicBezTo>
                    <a:pt x="67754" y="233680"/>
                    <a:pt x="60960" y="240474"/>
                    <a:pt x="60960" y="248920"/>
                  </a:cubicBezTo>
                  <a:cubicBezTo>
                    <a:pt x="60960" y="257365"/>
                    <a:pt x="67754" y="264160"/>
                    <a:pt x="76200" y="264160"/>
                  </a:cubicBezTo>
                  <a:lnTo>
                    <a:pt x="106680" y="264160"/>
                  </a:lnTo>
                  <a:cubicBezTo>
                    <a:pt x="115126" y="264160"/>
                    <a:pt x="121920" y="257366"/>
                    <a:pt x="121920" y="248920"/>
                  </a:cubicBezTo>
                  <a:cubicBezTo>
                    <a:pt x="121920" y="240474"/>
                    <a:pt x="115126" y="233680"/>
                    <a:pt x="106680" y="233680"/>
                  </a:cubicBezTo>
                  <a:lnTo>
                    <a:pt x="76200" y="233680"/>
                  </a:lnTo>
                  <a:moveTo>
                    <a:pt x="157480" y="233680"/>
                  </a:moveTo>
                  <a:cubicBezTo>
                    <a:pt x="149034" y="233680"/>
                    <a:pt x="142240" y="240474"/>
                    <a:pt x="142240" y="248920"/>
                  </a:cubicBezTo>
                  <a:cubicBezTo>
                    <a:pt x="142240" y="257365"/>
                    <a:pt x="149034" y="264160"/>
                    <a:pt x="157480" y="264160"/>
                  </a:cubicBezTo>
                  <a:lnTo>
                    <a:pt x="228600" y="264160"/>
                  </a:lnTo>
                  <a:cubicBezTo>
                    <a:pt x="237046" y="264160"/>
                    <a:pt x="243840" y="257366"/>
                    <a:pt x="243840" y="248920"/>
                  </a:cubicBezTo>
                  <a:cubicBezTo>
                    <a:pt x="243840" y="240474"/>
                    <a:pt x="237046" y="233680"/>
                    <a:pt x="228600" y="233680"/>
                  </a:cubicBezTo>
                  <a:lnTo>
                    <a:pt x="157480" y="233680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BDECB3-8E5B-7B16-35F5-26F6D3E9606F}"/>
              </a:ext>
            </a:extLst>
          </p:cNvPr>
          <p:cNvGrpSpPr/>
          <p:nvPr/>
        </p:nvGrpSpPr>
        <p:grpSpPr>
          <a:xfrm>
            <a:off x="8135498" y="3748106"/>
            <a:ext cx="2707526" cy="714396"/>
            <a:chOff x="8135498" y="3804092"/>
            <a:chExt cx="2707526" cy="714396"/>
          </a:xfrm>
        </p:grpSpPr>
        <p:sp>
          <p:nvSpPr>
            <p:cNvPr id="44" name="Text 12">
              <a:extLst>
                <a:ext uri="{FF2B5EF4-FFF2-40B4-BE49-F238E27FC236}">
                  <a16:creationId xmlns:a16="http://schemas.microsoft.com/office/drawing/2014/main" id="{0C82BC6E-738B-9873-6493-F4A312DF5BD9}"/>
                </a:ext>
              </a:extLst>
            </p:cNvPr>
            <p:cNvSpPr/>
            <p:nvPr/>
          </p:nvSpPr>
          <p:spPr>
            <a:xfrm rot="10800000">
              <a:off x="8135498" y="3804092"/>
              <a:ext cx="2707526" cy="714396"/>
            </a:xfrm>
            <a:custGeom>
              <a:avLst/>
              <a:gdLst/>
              <a:ahLst/>
              <a:cxnLst/>
              <a:rect l="l" t="t" r="r" b="b"/>
              <a:pathLst>
                <a:path w="2707526" h="714396">
                  <a:moveTo>
                    <a:pt x="298258" y="58364"/>
                  </a:moveTo>
                  <a:cubicBezTo>
                    <a:pt x="204604" y="217471"/>
                    <a:pt x="109893" y="377784"/>
                    <a:pt x="16691" y="535533"/>
                  </a:cubicBezTo>
                  <a:cubicBezTo>
                    <a:pt x="-30060" y="614559"/>
                    <a:pt x="26947" y="714397"/>
                    <a:pt x="118791" y="714397"/>
                  </a:cubicBezTo>
                  <a:lnTo>
                    <a:pt x="2588790" y="714397"/>
                  </a:lnTo>
                  <a:cubicBezTo>
                    <a:pt x="2679579" y="714397"/>
                    <a:pt x="2736586" y="616671"/>
                    <a:pt x="2692096" y="537645"/>
                  </a:cubicBezTo>
                  <a:lnTo>
                    <a:pt x="2423198" y="60325"/>
                  </a:lnTo>
                  <a:cubicBezTo>
                    <a:pt x="2402235" y="23074"/>
                    <a:pt x="2362722" y="0"/>
                    <a:pt x="2319892" y="0"/>
                  </a:cubicBezTo>
                  <a:lnTo>
                    <a:pt x="400509" y="0"/>
                  </a:lnTo>
                  <a:cubicBezTo>
                    <a:pt x="358431" y="0"/>
                    <a:pt x="319673" y="22169"/>
                    <a:pt x="298409" y="58364"/>
                  </a:cubicBezTo>
                  <a:lnTo>
                    <a:pt x="298258" y="58364"/>
                  </a:lnTo>
                </a:path>
              </a:pathLst>
            </a:custGeom>
            <a:solidFill>
              <a:srgbClr val="3366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l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49" name="Text 17">
              <a:extLst>
                <a:ext uri="{FF2B5EF4-FFF2-40B4-BE49-F238E27FC236}">
                  <a16:creationId xmlns:a16="http://schemas.microsoft.com/office/drawing/2014/main" id="{27E38E2E-A672-FF25-6D66-6FD60D21B60A}"/>
                </a:ext>
              </a:extLst>
            </p:cNvPr>
            <p:cNvSpPr/>
            <p:nvPr/>
          </p:nvSpPr>
          <p:spPr>
            <a:xfrm>
              <a:off x="9289043" y="3932562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285750" y="125730"/>
                  </a:moveTo>
                  <a:lnTo>
                    <a:pt x="285750" y="320040"/>
                  </a:lnTo>
                  <a:cubicBezTo>
                    <a:pt x="285750" y="326326"/>
                    <a:pt x="280607" y="331470"/>
                    <a:pt x="274320" y="331470"/>
                  </a:cubicBezTo>
                  <a:lnTo>
                    <a:pt x="91440" y="331470"/>
                  </a:lnTo>
                  <a:cubicBezTo>
                    <a:pt x="85154" y="331470"/>
                    <a:pt x="80010" y="326327"/>
                    <a:pt x="80010" y="320040"/>
                  </a:cubicBezTo>
                  <a:lnTo>
                    <a:pt x="80010" y="125730"/>
                  </a:lnTo>
                  <a:lnTo>
                    <a:pt x="285750" y="125730"/>
                  </a:lnTo>
                  <a:moveTo>
                    <a:pt x="285750" y="91440"/>
                  </a:moveTo>
                  <a:lnTo>
                    <a:pt x="80010" y="91440"/>
                  </a:lnTo>
                  <a:lnTo>
                    <a:pt x="80010" y="45720"/>
                  </a:lnTo>
                  <a:cubicBezTo>
                    <a:pt x="80010" y="39434"/>
                    <a:pt x="85153" y="34290"/>
                    <a:pt x="91440" y="34290"/>
                  </a:cubicBezTo>
                  <a:lnTo>
                    <a:pt x="274320" y="34290"/>
                  </a:lnTo>
                  <a:cubicBezTo>
                    <a:pt x="280606" y="34290"/>
                    <a:pt x="285750" y="39434"/>
                    <a:pt x="285750" y="45720"/>
                  </a:cubicBezTo>
                  <a:lnTo>
                    <a:pt x="285750" y="91440"/>
                  </a:lnTo>
                  <a:moveTo>
                    <a:pt x="320040" y="91440"/>
                  </a:moveTo>
                  <a:lnTo>
                    <a:pt x="320040" y="45720"/>
                  </a:lnTo>
                  <a:cubicBezTo>
                    <a:pt x="320040" y="20503"/>
                    <a:pt x="299537" y="0"/>
                    <a:pt x="274320" y="0"/>
                  </a:cubicBezTo>
                  <a:lnTo>
                    <a:pt x="91440" y="0"/>
                  </a:lnTo>
                  <a:cubicBezTo>
                    <a:pt x="66223" y="0"/>
                    <a:pt x="45720" y="20503"/>
                    <a:pt x="45720" y="45720"/>
                  </a:cubicBezTo>
                  <a:lnTo>
                    <a:pt x="45720" y="91440"/>
                  </a:lnTo>
                  <a:lnTo>
                    <a:pt x="45720" y="108585"/>
                  </a:lnTo>
                  <a:lnTo>
                    <a:pt x="45720" y="125730"/>
                  </a:lnTo>
                  <a:lnTo>
                    <a:pt x="45720" y="320040"/>
                  </a:lnTo>
                  <a:cubicBezTo>
                    <a:pt x="45720" y="345257"/>
                    <a:pt x="66223" y="365760"/>
                    <a:pt x="91440" y="365760"/>
                  </a:cubicBezTo>
                  <a:lnTo>
                    <a:pt x="274320" y="365760"/>
                  </a:lnTo>
                  <a:cubicBezTo>
                    <a:pt x="299537" y="365760"/>
                    <a:pt x="320040" y="345257"/>
                    <a:pt x="320040" y="320040"/>
                  </a:cubicBezTo>
                  <a:lnTo>
                    <a:pt x="320040" y="125730"/>
                  </a:lnTo>
                  <a:lnTo>
                    <a:pt x="320040" y="108585"/>
                  </a:lnTo>
                  <a:lnTo>
                    <a:pt x="320040" y="91440"/>
                  </a:lnTo>
                  <a:moveTo>
                    <a:pt x="102870" y="165735"/>
                  </a:moveTo>
                  <a:cubicBezTo>
                    <a:pt x="102870" y="175204"/>
                    <a:pt x="110546" y="182880"/>
                    <a:pt x="120015" y="182880"/>
                  </a:cubicBezTo>
                  <a:cubicBezTo>
                    <a:pt x="129484" y="182880"/>
                    <a:pt x="137160" y="175204"/>
                    <a:pt x="137160" y="165735"/>
                  </a:cubicBezTo>
                  <a:cubicBezTo>
                    <a:pt x="137160" y="156266"/>
                    <a:pt x="129484" y="148590"/>
                    <a:pt x="120015" y="148590"/>
                  </a:cubicBezTo>
                  <a:cubicBezTo>
                    <a:pt x="110546" y="148590"/>
                    <a:pt x="102870" y="156266"/>
                    <a:pt x="102870" y="165735"/>
                  </a:cubicBezTo>
                  <a:moveTo>
                    <a:pt x="120015" y="211455"/>
                  </a:moveTo>
                  <a:cubicBezTo>
                    <a:pt x="110546" y="211455"/>
                    <a:pt x="102870" y="219131"/>
                    <a:pt x="102870" y="228600"/>
                  </a:cubicBezTo>
                  <a:cubicBezTo>
                    <a:pt x="102870" y="238069"/>
                    <a:pt x="110546" y="245745"/>
                    <a:pt x="120015" y="245745"/>
                  </a:cubicBezTo>
                  <a:cubicBezTo>
                    <a:pt x="129484" y="245745"/>
                    <a:pt x="137160" y="238069"/>
                    <a:pt x="137160" y="228600"/>
                  </a:cubicBezTo>
                  <a:cubicBezTo>
                    <a:pt x="137160" y="219131"/>
                    <a:pt x="129484" y="211455"/>
                    <a:pt x="120015" y="211455"/>
                  </a:cubicBezTo>
                  <a:moveTo>
                    <a:pt x="102870" y="291465"/>
                  </a:moveTo>
                  <a:cubicBezTo>
                    <a:pt x="102870" y="300966"/>
                    <a:pt x="110514" y="308610"/>
                    <a:pt x="120015" y="308610"/>
                  </a:cubicBezTo>
                  <a:lnTo>
                    <a:pt x="182880" y="308610"/>
                  </a:lnTo>
                  <a:cubicBezTo>
                    <a:pt x="192381" y="308610"/>
                    <a:pt x="200025" y="300966"/>
                    <a:pt x="200025" y="291465"/>
                  </a:cubicBezTo>
                  <a:cubicBezTo>
                    <a:pt x="200025" y="281964"/>
                    <a:pt x="192381" y="274320"/>
                    <a:pt x="182880" y="274320"/>
                  </a:cubicBezTo>
                  <a:lnTo>
                    <a:pt x="120015" y="274320"/>
                  </a:lnTo>
                  <a:cubicBezTo>
                    <a:pt x="110514" y="274320"/>
                    <a:pt x="102870" y="281964"/>
                    <a:pt x="102870" y="291465"/>
                  </a:cubicBezTo>
                  <a:lnTo>
                    <a:pt x="102870" y="291465"/>
                  </a:lnTo>
                  <a:moveTo>
                    <a:pt x="182880" y="148590"/>
                  </a:moveTo>
                  <a:cubicBezTo>
                    <a:pt x="173411" y="148590"/>
                    <a:pt x="165735" y="156266"/>
                    <a:pt x="165735" y="165735"/>
                  </a:cubicBezTo>
                  <a:cubicBezTo>
                    <a:pt x="165735" y="175204"/>
                    <a:pt x="173411" y="182880"/>
                    <a:pt x="182880" y="182880"/>
                  </a:cubicBezTo>
                  <a:cubicBezTo>
                    <a:pt x="192349" y="182880"/>
                    <a:pt x="200025" y="175204"/>
                    <a:pt x="200025" y="165735"/>
                  </a:cubicBezTo>
                  <a:cubicBezTo>
                    <a:pt x="200025" y="156266"/>
                    <a:pt x="192349" y="148590"/>
                    <a:pt x="182880" y="148590"/>
                  </a:cubicBezTo>
                  <a:lnTo>
                    <a:pt x="182880" y="148590"/>
                  </a:lnTo>
                  <a:moveTo>
                    <a:pt x="165735" y="228600"/>
                  </a:moveTo>
                  <a:cubicBezTo>
                    <a:pt x="165735" y="238069"/>
                    <a:pt x="173411" y="245745"/>
                    <a:pt x="182880" y="245745"/>
                  </a:cubicBezTo>
                  <a:cubicBezTo>
                    <a:pt x="192349" y="245745"/>
                    <a:pt x="200025" y="238069"/>
                    <a:pt x="200025" y="228600"/>
                  </a:cubicBezTo>
                  <a:cubicBezTo>
                    <a:pt x="200025" y="219131"/>
                    <a:pt x="192349" y="211455"/>
                    <a:pt x="182880" y="211455"/>
                  </a:cubicBezTo>
                  <a:cubicBezTo>
                    <a:pt x="173411" y="211455"/>
                    <a:pt x="165735" y="219131"/>
                    <a:pt x="165735" y="228600"/>
                  </a:cubicBezTo>
                  <a:moveTo>
                    <a:pt x="245745" y="148590"/>
                  </a:moveTo>
                  <a:cubicBezTo>
                    <a:pt x="236276" y="148590"/>
                    <a:pt x="228600" y="156266"/>
                    <a:pt x="228600" y="165735"/>
                  </a:cubicBezTo>
                  <a:cubicBezTo>
                    <a:pt x="228600" y="175204"/>
                    <a:pt x="236276" y="182880"/>
                    <a:pt x="245745" y="182880"/>
                  </a:cubicBezTo>
                  <a:cubicBezTo>
                    <a:pt x="255214" y="182880"/>
                    <a:pt x="262890" y="175204"/>
                    <a:pt x="262890" y="165735"/>
                  </a:cubicBezTo>
                  <a:cubicBezTo>
                    <a:pt x="262890" y="156266"/>
                    <a:pt x="255214" y="148590"/>
                    <a:pt x="245745" y="148590"/>
                  </a:cubicBezTo>
                  <a:lnTo>
                    <a:pt x="245745" y="148590"/>
                  </a:lnTo>
                  <a:moveTo>
                    <a:pt x="228600" y="228600"/>
                  </a:moveTo>
                  <a:cubicBezTo>
                    <a:pt x="228600" y="238069"/>
                    <a:pt x="236276" y="245745"/>
                    <a:pt x="245745" y="245745"/>
                  </a:cubicBezTo>
                  <a:cubicBezTo>
                    <a:pt x="255214" y="245745"/>
                    <a:pt x="262890" y="238069"/>
                    <a:pt x="262890" y="228600"/>
                  </a:cubicBezTo>
                  <a:cubicBezTo>
                    <a:pt x="262890" y="219131"/>
                    <a:pt x="255214" y="211455"/>
                    <a:pt x="245745" y="211455"/>
                  </a:cubicBezTo>
                  <a:cubicBezTo>
                    <a:pt x="236276" y="211455"/>
                    <a:pt x="228600" y="219131"/>
                    <a:pt x="228600" y="228600"/>
                  </a:cubicBezTo>
                  <a:moveTo>
                    <a:pt x="245745" y="274320"/>
                  </a:moveTo>
                  <a:cubicBezTo>
                    <a:pt x="236276" y="274320"/>
                    <a:pt x="228600" y="281996"/>
                    <a:pt x="228600" y="291465"/>
                  </a:cubicBezTo>
                  <a:cubicBezTo>
                    <a:pt x="228600" y="300934"/>
                    <a:pt x="236276" y="308610"/>
                    <a:pt x="245745" y="308610"/>
                  </a:cubicBezTo>
                  <a:cubicBezTo>
                    <a:pt x="255214" y="308610"/>
                    <a:pt x="262890" y="300934"/>
                    <a:pt x="262890" y="291465"/>
                  </a:cubicBezTo>
                  <a:cubicBezTo>
                    <a:pt x="262890" y="281996"/>
                    <a:pt x="255214" y="274320"/>
                    <a:pt x="245745" y="274320"/>
                  </a:cubicBezTo>
                  <a:lnTo>
                    <a:pt x="245745" y="274320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FEACDE-F325-6716-7BED-F81209CA6C1F}"/>
              </a:ext>
            </a:extLst>
          </p:cNvPr>
          <p:cNvGrpSpPr/>
          <p:nvPr/>
        </p:nvGrpSpPr>
        <p:grpSpPr>
          <a:xfrm>
            <a:off x="7707192" y="2960376"/>
            <a:ext cx="3586716" cy="714547"/>
            <a:chOff x="7707192" y="2997700"/>
            <a:chExt cx="3586716" cy="714547"/>
          </a:xfrm>
        </p:grpSpPr>
        <p:sp>
          <p:nvSpPr>
            <p:cNvPr id="45" name="Text 13">
              <a:extLst>
                <a:ext uri="{FF2B5EF4-FFF2-40B4-BE49-F238E27FC236}">
                  <a16:creationId xmlns:a16="http://schemas.microsoft.com/office/drawing/2014/main" id="{BAE47589-810E-8E79-930D-C018E27BE098}"/>
                </a:ext>
              </a:extLst>
            </p:cNvPr>
            <p:cNvSpPr/>
            <p:nvPr/>
          </p:nvSpPr>
          <p:spPr>
            <a:xfrm rot="10800000">
              <a:off x="7707192" y="2997700"/>
              <a:ext cx="3586716" cy="714547"/>
            </a:xfrm>
            <a:custGeom>
              <a:avLst/>
              <a:gdLst/>
              <a:ahLst/>
              <a:cxnLst/>
              <a:rect l="l" t="t" r="r" b="b"/>
              <a:pathLst>
                <a:path w="3586716" h="714547">
                  <a:moveTo>
                    <a:pt x="3571286" y="537645"/>
                  </a:moveTo>
                  <a:lnTo>
                    <a:pt x="3302388" y="60325"/>
                  </a:lnTo>
                  <a:cubicBezTo>
                    <a:pt x="3281425" y="23074"/>
                    <a:pt x="3241913" y="0"/>
                    <a:pt x="3199082" y="0"/>
                  </a:cubicBezTo>
                  <a:lnTo>
                    <a:pt x="402123" y="0"/>
                  </a:lnTo>
                  <a:cubicBezTo>
                    <a:pt x="360197" y="0"/>
                    <a:pt x="321439" y="22169"/>
                    <a:pt x="300024" y="58213"/>
                  </a:cubicBezTo>
                  <a:cubicBezTo>
                    <a:pt x="201242" y="225012"/>
                    <a:pt x="105777" y="385778"/>
                    <a:pt x="16798" y="535383"/>
                  </a:cubicBezTo>
                  <a:cubicBezTo>
                    <a:pt x="-30104" y="614408"/>
                    <a:pt x="26752" y="714547"/>
                    <a:pt x="118747" y="714547"/>
                  </a:cubicBezTo>
                  <a:lnTo>
                    <a:pt x="3467981" y="714547"/>
                  </a:lnTo>
                  <a:cubicBezTo>
                    <a:pt x="3558769" y="714547"/>
                    <a:pt x="3615776" y="616822"/>
                    <a:pt x="3571286" y="537796"/>
                  </a:cubicBezTo>
                  <a:lnTo>
                    <a:pt x="3571286" y="537645"/>
                  </a:lnTo>
                </a:path>
              </a:pathLst>
            </a:custGeom>
            <a:solidFill>
              <a:srgbClr val="3333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90000" tIns="46800" rIns="90000" bIns="46800" rtlCol="0" anchor="ctr"/>
            <a:lstStyle/>
            <a:p>
              <a:pPr marL="0" indent="0" algn="l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50" name="Text 18">
              <a:extLst>
                <a:ext uri="{FF2B5EF4-FFF2-40B4-BE49-F238E27FC236}">
                  <a16:creationId xmlns:a16="http://schemas.microsoft.com/office/drawing/2014/main" id="{6FBF51CD-47E4-4FFB-7D57-E3C36AFF840A}"/>
                </a:ext>
              </a:extLst>
            </p:cNvPr>
            <p:cNvSpPr/>
            <p:nvPr/>
          </p:nvSpPr>
          <p:spPr>
            <a:xfrm>
              <a:off x="9317670" y="3172094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200034" y="17181"/>
                  </a:moveTo>
                  <a:cubicBezTo>
                    <a:pt x="200034" y="7680"/>
                    <a:pt x="192390" y="36"/>
                    <a:pt x="182889" y="36"/>
                  </a:cubicBezTo>
                  <a:cubicBezTo>
                    <a:pt x="173388" y="36"/>
                    <a:pt x="165744" y="7680"/>
                    <a:pt x="165744" y="17181"/>
                  </a:cubicBezTo>
                  <a:lnTo>
                    <a:pt x="165744" y="51256"/>
                  </a:lnTo>
                  <a:cubicBezTo>
                    <a:pt x="163529" y="51328"/>
                    <a:pt x="161315" y="51471"/>
                    <a:pt x="159100" y="51685"/>
                  </a:cubicBezTo>
                  <a:cubicBezTo>
                    <a:pt x="142527" y="53042"/>
                    <a:pt x="125382" y="56971"/>
                    <a:pt x="111094" y="66044"/>
                  </a:cubicBezTo>
                  <a:cubicBezTo>
                    <a:pt x="96235" y="75474"/>
                    <a:pt x="85377" y="90047"/>
                    <a:pt x="81448" y="110192"/>
                  </a:cubicBezTo>
                  <a:cubicBezTo>
                    <a:pt x="78662" y="124694"/>
                    <a:pt x="80019" y="137910"/>
                    <a:pt x="85805" y="149626"/>
                  </a:cubicBezTo>
                  <a:cubicBezTo>
                    <a:pt x="91520" y="161056"/>
                    <a:pt x="100736" y="169343"/>
                    <a:pt x="110666" y="175486"/>
                  </a:cubicBezTo>
                  <a:cubicBezTo>
                    <a:pt x="129382" y="187059"/>
                    <a:pt x="154886" y="193560"/>
                    <a:pt x="177031" y="199203"/>
                  </a:cubicBezTo>
                  <a:lnTo>
                    <a:pt x="178674" y="199632"/>
                  </a:lnTo>
                  <a:cubicBezTo>
                    <a:pt x="202892" y="205776"/>
                    <a:pt x="223394" y="211134"/>
                    <a:pt x="237039" y="219635"/>
                  </a:cubicBezTo>
                  <a:cubicBezTo>
                    <a:pt x="243468" y="223635"/>
                    <a:pt x="247254" y="227636"/>
                    <a:pt x="249254" y="231708"/>
                  </a:cubicBezTo>
                  <a:cubicBezTo>
                    <a:pt x="251183" y="235494"/>
                    <a:pt x="252255" y="240852"/>
                    <a:pt x="250683" y="249210"/>
                  </a:cubicBezTo>
                  <a:cubicBezTo>
                    <a:pt x="248612" y="259711"/>
                    <a:pt x="241111" y="268426"/>
                    <a:pt x="226037" y="274141"/>
                  </a:cubicBezTo>
                  <a:cubicBezTo>
                    <a:pt x="210607" y="279999"/>
                    <a:pt x="188890" y="281928"/>
                    <a:pt x="163458" y="278356"/>
                  </a:cubicBezTo>
                  <a:cubicBezTo>
                    <a:pt x="147313" y="275999"/>
                    <a:pt x="119310" y="269284"/>
                    <a:pt x="104165" y="262569"/>
                  </a:cubicBezTo>
                  <a:cubicBezTo>
                    <a:pt x="95521" y="258711"/>
                    <a:pt x="85377" y="262640"/>
                    <a:pt x="81519" y="271284"/>
                  </a:cubicBezTo>
                  <a:cubicBezTo>
                    <a:pt x="77662" y="279928"/>
                    <a:pt x="81591" y="290072"/>
                    <a:pt x="90235" y="293930"/>
                  </a:cubicBezTo>
                  <a:cubicBezTo>
                    <a:pt x="109308" y="302359"/>
                    <a:pt x="140812" y="309646"/>
                    <a:pt x="158600" y="312218"/>
                  </a:cubicBezTo>
                  <a:lnTo>
                    <a:pt x="158672" y="312218"/>
                  </a:lnTo>
                  <a:cubicBezTo>
                    <a:pt x="161029" y="312575"/>
                    <a:pt x="163387" y="312861"/>
                    <a:pt x="165744" y="313075"/>
                  </a:cubicBezTo>
                  <a:lnTo>
                    <a:pt x="165744" y="348579"/>
                  </a:lnTo>
                  <a:cubicBezTo>
                    <a:pt x="165744" y="358080"/>
                    <a:pt x="173388" y="365724"/>
                    <a:pt x="182889" y="365724"/>
                  </a:cubicBezTo>
                  <a:cubicBezTo>
                    <a:pt x="192390" y="365724"/>
                    <a:pt x="200034" y="358080"/>
                    <a:pt x="200034" y="348579"/>
                  </a:cubicBezTo>
                  <a:lnTo>
                    <a:pt x="200034" y="313861"/>
                  </a:lnTo>
                  <a:cubicBezTo>
                    <a:pt x="213821" y="312932"/>
                    <a:pt x="226752" y="310360"/>
                    <a:pt x="238253" y="306003"/>
                  </a:cubicBezTo>
                  <a:cubicBezTo>
                    <a:pt x="261042" y="297359"/>
                    <a:pt x="279473" y="280857"/>
                    <a:pt x="284330" y="255568"/>
                  </a:cubicBezTo>
                  <a:cubicBezTo>
                    <a:pt x="287116" y="241066"/>
                    <a:pt x="285759" y="227850"/>
                    <a:pt x="279973" y="216134"/>
                  </a:cubicBezTo>
                  <a:cubicBezTo>
                    <a:pt x="274258" y="204704"/>
                    <a:pt x="265042" y="196417"/>
                    <a:pt x="255112" y="190274"/>
                  </a:cubicBezTo>
                  <a:cubicBezTo>
                    <a:pt x="236396" y="178701"/>
                    <a:pt x="210893" y="172200"/>
                    <a:pt x="188747" y="166557"/>
                  </a:cubicBezTo>
                  <a:lnTo>
                    <a:pt x="187104" y="166128"/>
                  </a:lnTo>
                  <a:cubicBezTo>
                    <a:pt x="162887" y="159984"/>
                    <a:pt x="142384" y="154626"/>
                    <a:pt x="128739" y="146125"/>
                  </a:cubicBezTo>
                  <a:cubicBezTo>
                    <a:pt x="122310" y="142125"/>
                    <a:pt x="118524" y="138124"/>
                    <a:pt x="116524" y="134052"/>
                  </a:cubicBezTo>
                  <a:cubicBezTo>
                    <a:pt x="114595" y="130266"/>
                    <a:pt x="113523" y="124908"/>
                    <a:pt x="115095" y="116550"/>
                  </a:cubicBezTo>
                  <a:cubicBezTo>
                    <a:pt x="117167" y="105978"/>
                    <a:pt x="122310" y="99405"/>
                    <a:pt x="129525" y="94833"/>
                  </a:cubicBezTo>
                  <a:cubicBezTo>
                    <a:pt x="137312" y="89904"/>
                    <a:pt x="148313" y="86832"/>
                    <a:pt x="161886" y="85761"/>
                  </a:cubicBezTo>
                  <a:cubicBezTo>
                    <a:pt x="189247" y="83546"/>
                    <a:pt x="221251" y="89547"/>
                    <a:pt x="243254" y="94690"/>
                  </a:cubicBezTo>
                  <a:cubicBezTo>
                    <a:pt x="252469" y="96905"/>
                    <a:pt x="261685" y="91190"/>
                    <a:pt x="263899" y="81975"/>
                  </a:cubicBezTo>
                  <a:cubicBezTo>
                    <a:pt x="266114" y="72759"/>
                    <a:pt x="260327" y="63615"/>
                    <a:pt x="251112" y="61472"/>
                  </a:cubicBezTo>
                  <a:cubicBezTo>
                    <a:pt x="237753" y="58329"/>
                    <a:pt x="219536" y="54543"/>
                    <a:pt x="200034" y="52542"/>
                  </a:cubicBezTo>
                  <a:lnTo>
                    <a:pt x="200034" y="17181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771A78-9F92-842C-913D-303348800144}"/>
              </a:ext>
            </a:extLst>
          </p:cNvPr>
          <p:cNvGrpSpPr/>
          <p:nvPr/>
        </p:nvGrpSpPr>
        <p:grpSpPr>
          <a:xfrm>
            <a:off x="8992261" y="5278882"/>
            <a:ext cx="959325" cy="876315"/>
            <a:chOff x="8992261" y="5278882"/>
            <a:chExt cx="959325" cy="876315"/>
          </a:xfrm>
        </p:grpSpPr>
        <p:sp>
          <p:nvSpPr>
            <p:cNvPr id="42" name="Text 10">
              <a:extLst>
                <a:ext uri="{FF2B5EF4-FFF2-40B4-BE49-F238E27FC236}">
                  <a16:creationId xmlns:a16="http://schemas.microsoft.com/office/drawing/2014/main" id="{CF9B4E6C-5912-DB28-98D9-BBE48E967D7E}"/>
                </a:ext>
              </a:extLst>
            </p:cNvPr>
            <p:cNvSpPr/>
            <p:nvPr/>
          </p:nvSpPr>
          <p:spPr>
            <a:xfrm rot="10800000">
              <a:off x="8992261" y="5278882"/>
              <a:ext cx="959325" cy="876315"/>
            </a:xfrm>
            <a:custGeom>
              <a:avLst/>
              <a:gdLst/>
              <a:ahLst/>
              <a:cxnLst/>
              <a:rect l="l" t="t" r="r" b="b"/>
              <a:pathLst>
                <a:path w="959325" h="876315">
                  <a:moveTo>
                    <a:pt x="943744" y="699413"/>
                  </a:moveTo>
                  <a:lnTo>
                    <a:pt x="583756" y="60423"/>
                  </a:lnTo>
                  <a:cubicBezTo>
                    <a:pt x="537909" y="-20865"/>
                    <a:pt x="420728" y="-19960"/>
                    <a:pt x="376238" y="62082"/>
                  </a:cubicBezTo>
                  <a:cubicBezTo>
                    <a:pt x="295403" y="210933"/>
                    <a:pt x="168872" y="433682"/>
                    <a:pt x="16099" y="698358"/>
                  </a:cubicBezTo>
                  <a:cubicBezTo>
                    <a:pt x="-29597" y="777383"/>
                    <a:pt x="27410" y="876316"/>
                    <a:pt x="118803" y="876316"/>
                  </a:cubicBezTo>
                  <a:lnTo>
                    <a:pt x="840589" y="876316"/>
                  </a:lnTo>
                  <a:cubicBezTo>
                    <a:pt x="931377" y="876316"/>
                    <a:pt x="988384" y="778590"/>
                    <a:pt x="943895" y="699564"/>
                  </a:cubicBezTo>
                  <a:lnTo>
                    <a:pt x="943744" y="699413"/>
                  </a:lnTo>
                </a:path>
              </a:pathLst>
            </a:custGeom>
            <a:solidFill>
              <a:srgbClr val="99CC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l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51" name="Text 15">
              <a:extLst>
                <a:ext uri="{FF2B5EF4-FFF2-40B4-BE49-F238E27FC236}">
                  <a16:creationId xmlns:a16="http://schemas.microsoft.com/office/drawing/2014/main" id="{61EAA61F-44D1-53DF-1A1E-D776080C546C}"/>
                </a:ext>
              </a:extLst>
            </p:cNvPr>
            <p:cNvSpPr/>
            <p:nvPr/>
          </p:nvSpPr>
          <p:spPr>
            <a:xfrm>
              <a:off x="9289043" y="544707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55562" y="72992"/>
                  </a:moveTo>
                  <a:lnTo>
                    <a:pt x="126359" y="102195"/>
                  </a:lnTo>
                  <a:cubicBezTo>
                    <a:pt x="117615" y="104595"/>
                    <a:pt x="109499" y="108996"/>
                    <a:pt x="102641" y="115054"/>
                  </a:cubicBezTo>
                  <a:lnTo>
                    <a:pt x="87440" y="128598"/>
                  </a:lnTo>
                  <a:cubicBezTo>
                    <a:pt x="81610" y="133799"/>
                    <a:pt x="74009" y="136657"/>
                    <a:pt x="66180" y="136657"/>
                  </a:cubicBezTo>
                  <a:lnTo>
                    <a:pt x="54864" y="136657"/>
                  </a:lnTo>
                  <a:lnTo>
                    <a:pt x="54864" y="209809"/>
                  </a:lnTo>
                  <a:cubicBezTo>
                    <a:pt x="66523" y="210152"/>
                    <a:pt x="77610" y="214895"/>
                    <a:pt x="85896" y="223182"/>
                  </a:cubicBezTo>
                  <a:lnTo>
                    <a:pt x="106242" y="243527"/>
                  </a:lnTo>
                  <a:lnTo>
                    <a:pt x="110242" y="247528"/>
                  </a:lnTo>
                  <a:lnTo>
                    <a:pt x="110242" y="247528"/>
                  </a:lnTo>
                  <a:lnTo>
                    <a:pt x="125673" y="262958"/>
                  </a:lnTo>
                  <a:cubicBezTo>
                    <a:pt x="129216" y="266501"/>
                    <a:pt x="135045" y="266501"/>
                    <a:pt x="138589" y="262958"/>
                  </a:cubicBezTo>
                  <a:cubicBezTo>
                    <a:pt x="139560" y="261987"/>
                    <a:pt x="140303" y="260844"/>
                    <a:pt x="140703" y="259643"/>
                  </a:cubicBezTo>
                  <a:cubicBezTo>
                    <a:pt x="142304" y="255243"/>
                    <a:pt x="146018" y="251928"/>
                    <a:pt x="150590" y="250899"/>
                  </a:cubicBezTo>
                  <a:cubicBezTo>
                    <a:pt x="155162" y="249871"/>
                    <a:pt x="159963" y="251242"/>
                    <a:pt x="163278" y="254614"/>
                  </a:cubicBezTo>
                  <a:lnTo>
                    <a:pt x="169450" y="260672"/>
                  </a:lnTo>
                  <a:cubicBezTo>
                    <a:pt x="176079" y="267302"/>
                    <a:pt x="186823" y="267302"/>
                    <a:pt x="193396" y="260672"/>
                  </a:cubicBezTo>
                  <a:cubicBezTo>
                    <a:pt x="196482" y="257586"/>
                    <a:pt x="198139" y="253643"/>
                    <a:pt x="198311" y="249585"/>
                  </a:cubicBezTo>
                  <a:cubicBezTo>
                    <a:pt x="198539" y="244556"/>
                    <a:pt x="201511" y="240098"/>
                    <a:pt x="206083" y="237926"/>
                  </a:cubicBezTo>
                  <a:cubicBezTo>
                    <a:pt x="210655" y="235755"/>
                    <a:pt x="215970" y="236212"/>
                    <a:pt x="220027" y="239127"/>
                  </a:cubicBezTo>
                  <a:cubicBezTo>
                    <a:pt x="225400" y="242956"/>
                    <a:pt x="232886" y="242441"/>
                    <a:pt x="237687" y="237641"/>
                  </a:cubicBezTo>
                  <a:cubicBezTo>
                    <a:pt x="243059" y="232269"/>
                    <a:pt x="243059" y="223582"/>
                    <a:pt x="237687" y="218267"/>
                  </a:cubicBezTo>
                  <a:lnTo>
                    <a:pt x="194367" y="174947"/>
                  </a:lnTo>
                  <a:lnTo>
                    <a:pt x="173907" y="193807"/>
                  </a:lnTo>
                  <a:cubicBezTo>
                    <a:pt x="158305" y="208208"/>
                    <a:pt x="134360" y="208437"/>
                    <a:pt x="118472" y="194321"/>
                  </a:cubicBezTo>
                  <a:cubicBezTo>
                    <a:pt x="100355" y="178205"/>
                    <a:pt x="99955" y="150087"/>
                    <a:pt x="117558" y="133456"/>
                  </a:cubicBezTo>
                  <a:lnTo>
                    <a:pt x="157620" y="95623"/>
                  </a:lnTo>
                  <a:cubicBezTo>
                    <a:pt x="173279" y="80878"/>
                    <a:pt x="193967" y="72649"/>
                    <a:pt x="215513" y="72649"/>
                  </a:cubicBezTo>
                  <a:cubicBezTo>
                    <a:pt x="236144" y="72649"/>
                    <a:pt x="256089" y="80250"/>
                    <a:pt x="271462" y="93908"/>
                  </a:cubicBezTo>
                  <a:lnTo>
                    <a:pt x="288665" y="109225"/>
                  </a:lnTo>
                  <a:lnTo>
                    <a:pt x="310896" y="109225"/>
                  </a:lnTo>
                  <a:lnTo>
                    <a:pt x="333756" y="109225"/>
                  </a:lnTo>
                  <a:lnTo>
                    <a:pt x="356616" y="109225"/>
                  </a:lnTo>
                  <a:cubicBezTo>
                    <a:pt x="361645" y="109225"/>
                    <a:pt x="365760" y="113339"/>
                    <a:pt x="365760" y="118369"/>
                  </a:cubicBezTo>
                  <a:lnTo>
                    <a:pt x="365760" y="237241"/>
                  </a:lnTo>
                  <a:cubicBezTo>
                    <a:pt x="365760" y="247356"/>
                    <a:pt x="357588" y="255529"/>
                    <a:pt x="347472" y="255529"/>
                  </a:cubicBezTo>
                  <a:lnTo>
                    <a:pt x="329184" y="255529"/>
                  </a:lnTo>
                  <a:cubicBezTo>
                    <a:pt x="322440" y="255529"/>
                    <a:pt x="316497" y="251871"/>
                    <a:pt x="313353" y="246385"/>
                  </a:cubicBezTo>
                  <a:lnTo>
                    <a:pt x="264833" y="246385"/>
                  </a:lnTo>
                  <a:cubicBezTo>
                    <a:pt x="262890" y="250214"/>
                    <a:pt x="260318" y="253871"/>
                    <a:pt x="257118" y="257072"/>
                  </a:cubicBezTo>
                  <a:cubicBezTo>
                    <a:pt x="247345" y="266844"/>
                    <a:pt x="233801" y="270673"/>
                    <a:pt x="221113" y="268559"/>
                  </a:cubicBezTo>
                  <a:cubicBezTo>
                    <a:pt x="219056" y="272731"/>
                    <a:pt x="216256" y="276617"/>
                    <a:pt x="212769" y="280103"/>
                  </a:cubicBezTo>
                  <a:cubicBezTo>
                    <a:pt x="197167" y="295705"/>
                    <a:pt x="172764" y="297248"/>
                    <a:pt x="155391" y="284732"/>
                  </a:cubicBezTo>
                  <a:cubicBezTo>
                    <a:pt x="141046" y="296619"/>
                    <a:pt x="119672" y="295877"/>
                    <a:pt x="106242" y="282389"/>
                  </a:cubicBezTo>
                  <a:lnTo>
                    <a:pt x="90868" y="266959"/>
                  </a:lnTo>
                  <a:lnTo>
                    <a:pt x="86868" y="262958"/>
                  </a:lnTo>
                  <a:lnTo>
                    <a:pt x="66523" y="242613"/>
                  </a:lnTo>
                  <a:cubicBezTo>
                    <a:pt x="63379" y="239469"/>
                    <a:pt x="59265" y="237641"/>
                    <a:pt x="54864" y="237298"/>
                  </a:cubicBezTo>
                  <a:cubicBezTo>
                    <a:pt x="54864" y="247356"/>
                    <a:pt x="46634" y="255529"/>
                    <a:pt x="36576" y="255529"/>
                  </a:cubicBezTo>
                  <a:lnTo>
                    <a:pt x="18288" y="255529"/>
                  </a:lnTo>
                  <a:cubicBezTo>
                    <a:pt x="8172" y="255529"/>
                    <a:pt x="0" y="247356"/>
                    <a:pt x="0" y="237241"/>
                  </a:cubicBezTo>
                  <a:lnTo>
                    <a:pt x="0" y="118369"/>
                  </a:lnTo>
                  <a:cubicBezTo>
                    <a:pt x="0" y="113339"/>
                    <a:pt x="4115" y="109225"/>
                    <a:pt x="9144" y="109225"/>
                  </a:cubicBezTo>
                  <a:lnTo>
                    <a:pt x="32004" y="109225"/>
                  </a:lnTo>
                  <a:lnTo>
                    <a:pt x="54864" y="109225"/>
                  </a:lnTo>
                  <a:lnTo>
                    <a:pt x="66180" y="109225"/>
                  </a:lnTo>
                  <a:cubicBezTo>
                    <a:pt x="67323" y="109225"/>
                    <a:pt x="68409" y="108825"/>
                    <a:pt x="69209" y="108082"/>
                  </a:cubicBezTo>
                  <a:lnTo>
                    <a:pt x="84353" y="94594"/>
                  </a:lnTo>
                  <a:cubicBezTo>
                    <a:pt x="100298" y="80478"/>
                    <a:pt x="120815" y="72649"/>
                    <a:pt x="142132" y="72649"/>
                  </a:cubicBezTo>
                  <a:lnTo>
                    <a:pt x="148018" y="72649"/>
                  </a:lnTo>
                  <a:cubicBezTo>
                    <a:pt x="150533" y="72649"/>
                    <a:pt x="153105" y="72763"/>
                    <a:pt x="155562" y="72992"/>
                  </a:cubicBezTo>
                  <a:lnTo>
                    <a:pt x="155562" y="72992"/>
                  </a:lnTo>
                  <a:moveTo>
                    <a:pt x="310896" y="218953"/>
                  </a:moveTo>
                  <a:lnTo>
                    <a:pt x="310896" y="136657"/>
                  </a:lnTo>
                  <a:lnTo>
                    <a:pt x="283464" y="136657"/>
                  </a:lnTo>
                  <a:cubicBezTo>
                    <a:pt x="280092" y="136657"/>
                    <a:pt x="276835" y="135399"/>
                    <a:pt x="274377" y="133170"/>
                  </a:cubicBezTo>
                  <a:lnTo>
                    <a:pt x="253289" y="114425"/>
                  </a:lnTo>
                  <a:cubicBezTo>
                    <a:pt x="242888" y="105167"/>
                    <a:pt x="229457" y="100081"/>
                    <a:pt x="215513" y="100081"/>
                  </a:cubicBezTo>
                  <a:cubicBezTo>
                    <a:pt x="200997" y="100081"/>
                    <a:pt x="187052" y="105624"/>
                    <a:pt x="176479" y="115568"/>
                  </a:cubicBezTo>
                  <a:lnTo>
                    <a:pt x="136417" y="153402"/>
                  </a:lnTo>
                  <a:cubicBezTo>
                    <a:pt x="130531" y="159002"/>
                    <a:pt x="130645" y="168432"/>
                    <a:pt x="136703" y="173804"/>
                  </a:cubicBezTo>
                  <a:cubicBezTo>
                    <a:pt x="142018" y="178548"/>
                    <a:pt x="150076" y="178433"/>
                    <a:pt x="155277" y="173633"/>
                  </a:cubicBezTo>
                  <a:lnTo>
                    <a:pt x="196367" y="135685"/>
                  </a:lnTo>
                  <a:cubicBezTo>
                    <a:pt x="201911" y="130542"/>
                    <a:pt x="210598" y="130884"/>
                    <a:pt x="215741" y="136485"/>
                  </a:cubicBezTo>
                  <a:cubicBezTo>
                    <a:pt x="220885" y="142086"/>
                    <a:pt x="220542" y="150716"/>
                    <a:pt x="214941" y="155859"/>
                  </a:cubicBezTo>
                  <a:lnTo>
                    <a:pt x="214484" y="156316"/>
                  </a:lnTo>
                  <a:lnTo>
                    <a:pt x="257004" y="198836"/>
                  </a:lnTo>
                  <a:cubicBezTo>
                    <a:pt x="262719" y="204551"/>
                    <a:pt x="266433" y="211580"/>
                    <a:pt x="268091" y="218895"/>
                  </a:cubicBezTo>
                  <a:lnTo>
                    <a:pt x="310839" y="218895"/>
                  </a:lnTo>
                  <a:lnTo>
                    <a:pt x="310896" y="218953"/>
                  </a:lnTo>
                  <a:moveTo>
                    <a:pt x="36576" y="228097"/>
                  </a:moveTo>
                  <a:cubicBezTo>
                    <a:pt x="36576" y="223047"/>
                    <a:pt x="32482" y="218953"/>
                    <a:pt x="27432" y="218953"/>
                  </a:cubicBezTo>
                  <a:cubicBezTo>
                    <a:pt x="22382" y="218953"/>
                    <a:pt x="18288" y="223047"/>
                    <a:pt x="18288" y="228097"/>
                  </a:cubicBezTo>
                  <a:cubicBezTo>
                    <a:pt x="18288" y="233147"/>
                    <a:pt x="22382" y="237241"/>
                    <a:pt x="27432" y="237241"/>
                  </a:cubicBezTo>
                  <a:cubicBezTo>
                    <a:pt x="32482" y="237241"/>
                    <a:pt x="36576" y="233147"/>
                    <a:pt x="36576" y="228097"/>
                  </a:cubicBezTo>
                  <a:moveTo>
                    <a:pt x="338328" y="237241"/>
                  </a:moveTo>
                  <a:cubicBezTo>
                    <a:pt x="343378" y="237241"/>
                    <a:pt x="347472" y="233147"/>
                    <a:pt x="347472" y="228097"/>
                  </a:cubicBezTo>
                  <a:cubicBezTo>
                    <a:pt x="347472" y="223047"/>
                    <a:pt x="343378" y="218953"/>
                    <a:pt x="338328" y="218953"/>
                  </a:cubicBezTo>
                  <a:cubicBezTo>
                    <a:pt x="333278" y="218953"/>
                    <a:pt x="329184" y="223047"/>
                    <a:pt x="329184" y="228097"/>
                  </a:cubicBezTo>
                  <a:cubicBezTo>
                    <a:pt x="329184" y="233147"/>
                    <a:pt x="333278" y="237241"/>
                    <a:pt x="338328" y="237241"/>
                  </a:cubicBez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6BA4ED-DA0D-32BA-413E-AE1D3315AA44}"/>
              </a:ext>
            </a:extLst>
          </p:cNvPr>
          <p:cNvSpPr txBox="1"/>
          <p:nvPr/>
        </p:nvSpPr>
        <p:spPr>
          <a:xfrm>
            <a:off x="3048778" y="6343561"/>
            <a:ext cx="6729704" cy="36933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0000FF"/>
                </a:highlight>
              </a:rPr>
              <a:t>Driving sign-ups though extensive social media influencers activity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8247875-46FB-9AEA-9102-0C2F8D00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54278BD-3FFB-D474-8B3D-AFB3C7731210}"/>
              </a:ext>
            </a:extLst>
          </p:cNvPr>
          <p:cNvSpPr/>
          <p:nvPr/>
        </p:nvSpPr>
        <p:spPr>
          <a:xfrm>
            <a:off x="197065" y="5549458"/>
            <a:ext cx="457200" cy="457200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AD171DF-A894-E980-312C-9426A0EA8FC2}"/>
              </a:ext>
            </a:extLst>
          </p:cNvPr>
          <p:cNvSpPr/>
          <p:nvPr/>
        </p:nvSpPr>
        <p:spPr>
          <a:xfrm>
            <a:off x="207571" y="3045350"/>
            <a:ext cx="457200" cy="457200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B3D584C-6800-CF94-602E-0D704B7EF59F}"/>
              </a:ext>
            </a:extLst>
          </p:cNvPr>
          <p:cNvSpPr/>
          <p:nvPr/>
        </p:nvSpPr>
        <p:spPr>
          <a:xfrm>
            <a:off x="194436" y="3922449"/>
            <a:ext cx="457200" cy="457200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D6C66B8-C5F2-E97A-3596-D31C3A789FE5}"/>
              </a:ext>
            </a:extLst>
          </p:cNvPr>
          <p:cNvSpPr/>
          <p:nvPr/>
        </p:nvSpPr>
        <p:spPr>
          <a:xfrm>
            <a:off x="204942" y="4721758"/>
            <a:ext cx="457200" cy="457200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CA3527F-AECE-F658-21B9-C89BFBEF4D61}"/>
              </a:ext>
            </a:extLst>
          </p:cNvPr>
          <p:cNvSpPr/>
          <p:nvPr/>
        </p:nvSpPr>
        <p:spPr>
          <a:xfrm>
            <a:off x="223330" y="2178244"/>
            <a:ext cx="457200" cy="457200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99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F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52D49F-8458-76D2-6D1B-AB7A064445A5}"/>
              </a:ext>
            </a:extLst>
          </p:cNvPr>
          <p:cNvGrpSpPr/>
          <p:nvPr/>
        </p:nvGrpSpPr>
        <p:grpSpPr>
          <a:xfrm>
            <a:off x="2245359" y="4840319"/>
            <a:ext cx="4714241" cy="1480980"/>
            <a:chOff x="2245359" y="4840319"/>
            <a:chExt cx="4714241" cy="1480980"/>
          </a:xfrm>
        </p:grpSpPr>
        <p:sp>
          <p:nvSpPr>
            <p:cNvPr id="4" name="Text 2"/>
            <p:cNvSpPr/>
            <p:nvPr/>
          </p:nvSpPr>
          <p:spPr>
            <a:xfrm>
              <a:off x="2245359" y="4840319"/>
              <a:ext cx="4714241" cy="1401731"/>
            </a:xfrm>
            <a:custGeom>
              <a:avLst/>
              <a:gdLst/>
              <a:ahLst/>
              <a:cxnLst/>
              <a:rect l="l" t="t" r="r" b="b"/>
              <a:pathLst>
                <a:path w="3474720" h="3424465">
                  <a:moveTo>
                    <a:pt x="100029" y="3424465"/>
                  </a:moveTo>
                  <a:cubicBezTo>
                    <a:pt x="44784" y="3424465"/>
                    <a:pt x="0" y="3379681"/>
                    <a:pt x="0" y="3324436"/>
                  </a:cubicBezTo>
                  <a:lnTo>
                    <a:pt x="0" y="100029"/>
                  </a:lnTo>
                  <a:cubicBezTo>
                    <a:pt x="0" y="44784"/>
                    <a:pt x="44784" y="0"/>
                    <a:pt x="100029" y="0"/>
                  </a:cubicBezTo>
                  <a:lnTo>
                    <a:pt x="3374691" y="0"/>
                  </a:lnTo>
                  <a:cubicBezTo>
                    <a:pt x="3429936" y="0"/>
                    <a:pt x="3474720" y="44784"/>
                    <a:pt x="3474720" y="100029"/>
                  </a:cubicBezTo>
                  <a:lnTo>
                    <a:pt x="3474720" y="3324436"/>
                  </a:lnTo>
                  <a:cubicBezTo>
                    <a:pt x="3474720" y="3379681"/>
                    <a:pt x="3429936" y="3424465"/>
                    <a:pt x="3374691" y="3424465"/>
                  </a:cubicBezTo>
                  <a:lnTo>
                    <a:pt x="100029" y="3424465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ctr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2468878" y="5478844"/>
              <a:ext cx="4300221" cy="842455"/>
            </a:xfrm>
            <a:custGeom>
              <a:avLst/>
              <a:gdLst/>
              <a:ahLst/>
              <a:cxnLst/>
              <a:rect l="l" t="t" r="r" b="b"/>
              <a:pathLst>
                <a:path w="2926080" h="1746483">
                  <a:moveTo>
                    <a:pt x="0" y="1746483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1746483"/>
                  </a:lnTo>
                  <a:lnTo>
                    <a:pt x="0" y="1746483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Our exit strategy targets a valuation of $50 million in Year 4 based on a multiple of 4 times projected EBITDA and/or a 20% discounted NPV</a:t>
              </a:r>
              <a:endParaRPr lang="en-US" sz="16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3008629" y="5043163"/>
              <a:ext cx="2926080" cy="457200"/>
            </a:xfrm>
            <a:custGeom>
              <a:avLst/>
              <a:gdLst/>
              <a:ahLst/>
              <a:cxnLst/>
              <a:rect l="l" t="t" r="r" b="b"/>
              <a:pathLst>
                <a:path w="2926080" h="457200">
                  <a:moveTo>
                    <a:pt x="0" y="457200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457200"/>
                  </a:lnTo>
                  <a:lnTo>
                    <a:pt x="0" y="45720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Projected Valuation</a:t>
              </a:r>
              <a:endParaRPr lang="en-US" b="1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2468879" y="494056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57188" y="157163"/>
                  </a:moveTo>
                  <a:lnTo>
                    <a:pt x="357188" y="400050"/>
                  </a:lnTo>
                  <a:cubicBezTo>
                    <a:pt x="357188" y="407908"/>
                    <a:pt x="350758" y="414338"/>
                    <a:pt x="342900" y="414338"/>
                  </a:cubicBezTo>
                  <a:lnTo>
                    <a:pt x="114300" y="414338"/>
                  </a:lnTo>
                  <a:cubicBezTo>
                    <a:pt x="106442" y="414338"/>
                    <a:pt x="100013" y="407908"/>
                    <a:pt x="100013" y="400050"/>
                  </a:cubicBezTo>
                  <a:lnTo>
                    <a:pt x="100013" y="157163"/>
                  </a:lnTo>
                  <a:lnTo>
                    <a:pt x="357188" y="157163"/>
                  </a:lnTo>
                  <a:moveTo>
                    <a:pt x="357188" y="114300"/>
                  </a:moveTo>
                  <a:lnTo>
                    <a:pt x="100013" y="114300"/>
                  </a:lnTo>
                  <a:lnTo>
                    <a:pt x="100013" y="57150"/>
                  </a:lnTo>
                  <a:cubicBezTo>
                    <a:pt x="100013" y="49292"/>
                    <a:pt x="106442" y="42863"/>
                    <a:pt x="114300" y="42863"/>
                  </a:cubicBezTo>
                  <a:lnTo>
                    <a:pt x="342900" y="42863"/>
                  </a:lnTo>
                  <a:cubicBezTo>
                    <a:pt x="350758" y="42863"/>
                    <a:pt x="357188" y="49292"/>
                    <a:pt x="357188" y="57150"/>
                  </a:cubicBezTo>
                  <a:lnTo>
                    <a:pt x="357188" y="114300"/>
                  </a:lnTo>
                  <a:moveTo>
                    <a:pt x="400050" y="114300"/>
                  </a:moveTo>
                  <a:lnTo>
                    <a:pt x="400050" y="57150"/>
                  </a:lnTo>
                  <a:cubicBezTo>
                    <a:pt x="400050" y="25628"/>
                    <a:pt x="374422" y="0"/>
                    <a:pt x="342900" y="0"/>
                  </a:cubicBezTo>
                  <a:lnTo>
                    <a:pt x="114300" y="0"/>
                  </a:lnTo>
                  <a:cubicBezTo>
                    <a:pt x="82778" y="0"/>
                    <a:pt x="57150" y="25628"/>
                    <a:pt x="57150" y="57150"/>
                  </a:cubicBezTo>
                  <a:lnTo>
                    <a:pt x="57150" y="114300"/>
                  </a:lnTo>
                  <a:lnTo>
                    <a:pt x="57150" y="135731"/>
                  </a:lnTo>
                  <a:lnTo>
                    <a:pt x="57150" y="157163"/>
                  </a:lnTo>
                  <a:lnTo>
                    <a:pt x="57150" y="400050"/>
                  </a:lnTo>
                  <a:cubicBezTo>
                    <a:pt x="57150" y="431572"/>
                    <a:pt x="82778" y="457200"/>
                    <a:pt x="114300" y="457200"/>
                  </a:cubicBezTo>
                  <a:lnTo>
                    <a:pt x="342900" y="457200"/>
                  </a:lnTo>
                  <a:cubicBezTo>
                    <a:pt x="374422" y="457200"/>
                    <a:pt x="400050" y="431572"/>
                    <a:pt x="400050" y="400050"/>
                  </a:cubicBezTo>
                  <a:lnTo>
                    <a:pt x="400050" y="157163"/>
                  </a:lnTo>
                  <a:lnTo>
                    <a:pt x="400050" y="135731"/>
                  </a:lnTo>
                  <a:lnTo>
                    <a:pt x="400050" y="114300"/>
                  </a:lnTo>
                  <a:moveTo>
                    <a:pt x="128588" y="207169"/>
                  </a:moveTo>
                  <a:cubicBezTo>
                    <a:pt x="128588" y="219005"/>
                    <a:pt x="138183" y="228600"/>
                    <a:pt x="150019" y="228600"/>
                  </a:cubicBezTo>
                  <a:cubicBezTo>
                    <a:pt x="161855" y="228600"/>
                    <a:pt x="171450" y="219005"/>
                    <a:pt x="171450" y="207169"/>
                  </a:cubicBezTo>
                  <a:cubicBezTo>
                    <a:pt x="171450" y="195333"/>
                    <a:pt x="161855" y="185738"/>
                    <a:pt x="150019" y="185738"/>
                  </a:cubicBezTo>
                  <a:cubicBezTo>
                    <a:pt x="138183" y="185738"/>
                    <a:pt x="128588" y="195333"/>
                    <a:pt x="128588" y="207169"/>
                  </a:cubicBezTo>
                  <a:moveTo>
                    <a:pt x="150019" y="264319"/>
                  </a:moveTo>
                  <a:cubicBezTo>
                    <a:pt x="138183" y="264319"/>
                    <a:pt x="128588" y="273914"/>
                    <a:pt x="128588" y="285750"/>
                  </a:cubicBezTo>
                  <a:cubicBezTo>
                    <a:pt x="128588" y="297586"/>
                    <a:pt x="138183" y="307181"/>
                    <a:pt x="150019" y="307181"/>
                  </a:cubicBezTo>
                  <a:cubicBezTo>
                    <a:pt x="161855" y="307181"/>
                    <a:pt x="171450" y="297586"/>
                    <a:pt x="171450" y="285750"/>
                  </a:cubicBezTo>
                  <a:cubicBezTo>
                    <a:pt x="171450" y="273914"/>
                    <a:pt x="161855" y="264319"/>
                    <a:pt x="150019" y="264319"/>
                  </a:cubicBezTo>
                  <a:moveTo>
                    <a:pt x="128588" y="364331"/>
                  </a:moveTo>
                  <a:cubicBezTo>
                    <a:pt x="128588" y="376208"/>
                    <a:pt x="138142" y="385763"/>
                    <a:pt x="150019" y="385763"/>
                  </a:cubicBezTo>
                  <a:lnTo>
                    <a:pt x="228600" y="385763"/>
                  </a:lnTo>
                  <a:cubicBezTo>
                    <a:pt x="240476" y="385763"/>
                    <a:pt x="250031" y="376208"/>
                    <a:pt x="250031" y="364331"/>
                  </a:cubicBezTo>
                  <a:cubicBezTo>
                    <a:pt x="250031" y="352455"/>
                    <a:pt x="240476" y="342900"/>
                    <a:pt x="228600" y="342900"/>
                  </a:cubicBezTo>
                  <a:lnTo>
                    <a:pt x="150019" y="342900"/>
                  </a:lnTo>
                  <a:cubicBezTo>
                    <a:pt x="138142" y="342900"/>
                    <a:pt x="128588" y="352455"/>
                    <a:pt x="128588" y="364331"/>
                  </a:cubicBezTo>
                  <a:moveTo>
                    <a:pt x="228600" y="185738"/>
                  </a:moveTo>
                  <a:cubicBezTo>
                    <a:pt x="216764" y="185738"/>
                    <a:pt x="207169" y="195333"/>
                    <a:pt x="207169" y="207169"/>
                  </a:cubicBezTo>
                  <a:cubicBezTo>
                    <a:pt x="207169" y="219005"/>
                    <a:pt x="216764" y="228600"/>
                    <a:pt x="228600" y="228600"/>
                  </a:cubicBezTo>
                  <a:cubicBezTo>
                    <a:pt x="240436" y="228600"/>
                    <a:pt x="250031" y="219005"/>
                    <a:pt x="250031" y="207169"/>
                  </a:cubicBezTo>
                  <a:cubicBezTo>
                    <a:pt x="250031" y="195333"/>
                    <a:pt x="240436" y="185738"/>
                    <a:pt x="228600" y="185738"/>
                  </a:cubicBezTo>
                  <a:moveTo>
                    <a:pt x="207169" y="285750"/>
                  </a:moveTo>
                  <a:cubicBezTo>
                    <a:pt x="207169" y="297586"/>
                    <a:pt x="216764" y="307181"/>
                    <a:pt x="228600" y="307181"/>
                  </a:cubicBezTo>
                  <a:cubicBezTo>
                    <a:pt x="240436" y="307181"/>
                    <a:pt x="250031" y="297586"/>
                    <a:pt x="250031" y="285750"/>
                  </a:cubicBezTo>
                  <a:cubicBezTo>
                    <a:pt x="250031" y="273914"/>
                    <a:pt x="240436" y="264319"/>
                    <a:pt x="228600" y="264319"/>
                  </a:cubicBezTo>
                  <a:cubicBezTo>
                    <a:pt x="216764" y="264319"/>
                    <a:pt x="207169" y="273914"/>
                    <a:pt x="207169" y="285750"/>
                  </a:cubicBezTo>
                  <a:moveTo>
                    <a:pt x="307181" y="185738"/>
                  </a:moveTo>
                  <a:cubicBezTo>
                    <a:pt x="295345" y="185738"/>
                    <a:pt x="285750" y="195333"/>
                    <a:pt x="285750" y="207169"/>
                  </a:cubicBezTo>
                  <a:cubicBezTo>
                    <a:pt x="285750" y="219005"/>
                    <a:pt x="295345" y="228600"/>
                    <a:pt x="307181" y="228600"/>
                  </a:cubicBezTo>
                  <a:cubicBezTo>
                    <a:pt x="319017" y="228600"/>
                    <a:pt x="328613" y="219005"/>
                    <a:pt x="328613" y="207169"/>
                  </a:cubicBezTo>
                  <a:cubicBezTo>
                    <a:pt x="328613" y="195333"/>
                    <a:pt x="319017" y="185738"/>
                    <a:pt x="307181" y="185738"/>
                  </a:cubicBezTo>
                  <a:moveTo>
                    <a:pt x="285750" y="285750"/>
                  </a:moveTo>
                  <a:cubicBezTo>
                    <a:pt x="285750" y="297586"/>
                    <a:pt x="295345" y="307181"/>
                    <a:pt x="307181" y="307181"/>
                  </a:cubicBezTo>
                  <a:cubicBezTo>
                    <a:pt x="319017" y="307181"/>
                    <a:pt x="328613" y="297586"/>
                    <a:pt x="328613" y="285750"/>
                  </a:cubicBezTo>
                  <a:cubicBezTo>
                    <a:pt x="328613" y="273914"/>
                    <a:pt x="319017" y="264319"/>
                    <a:pt x="307181" y="264319"/>
                  </a:cubicBezTo>
                  <a:cubicBezTo>
                    <a:pt x="295345" y="264319"/>
                    <a:pt x="285750" y="273914"/>
                    <a:pt x="285750" y="285750"/>
                  </a:cubicBezTo>
                  <a:moveTo>
                    <a:pt x="307181" y="342900"/>
                  </a:moveTo>
                  <a:cubicBezTo>
                    <a:pt x="295345" y="342900"/>
                    <a:pt x="285750" y="352495"/>
                    <a:pt x="285750" y="364331"/>
                  </a:cubicBezTo>
                  <a:cubicBezTo>
                    <a:pt x="285750" y="376167"/>
                    <a:pt x="295345" y="385763"/>
                    <a:pt x="307181" y="385763"/>
                  </a:cubicBezTo>
                  <a:cubicBezTo>
                    <a:pt x="319017" y="385763"/>
                    <a:pt x="328613" y="376167"/>
                    <a:pt x="328613" y="364331"/>
                  </a:cubicBezTo>
                  <a:cubicBezTo>
                    <a:pt x="328613" y="352495"/>
                    <a:pt x="319017" y="342900"/>
                    <a:pt x="307181" y="342900"/>
                  </a:cubicBezTo>
                </a:path>
              </a:pathLst>
            </a:custGeom>
            <a:solidFill>
              <a:srgbClr val="3E00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C8BB2F-B6F6-1F27-061D-CB09E0F03FF4}"/>
              </a:ext>
            </a:extLst>
          </p:cNvPr>
          <p:cNvGrpSpPr/>
          <p:nvPr/>
        </p:nvGrpSpPr>
        <p:grpSpPr>
          <a:xfrm>
            <a:off x="731516" y="1938369"/>
            <a:ext cx="3676650" cy="2201831"/>
            <a:chOff x="731516" y="1938369"/>
            <a:chExt cx="3676650" cy="2201831"/>
          </a:xfrm>
        </p:grpSpPr>
        <p:sp>
          <p:nvSpPr>
            <p:cNvPr id="3" name="Text 1"/>
            <p:cNvSpPr/>
            <p:nvPr/>
          </p:nvSpPr>
          <p:spPr>
            <a:xfrm>
              <a:off x="731516" y="1938369"/>
              <a:ext cx="3332484" cy="2201831"/>
            </a:xfrm>
            <a:custGeom>
              <a:avLst/>
              <a:gdLst/>
              <a:ahLst/>
              <a:cxnLst/>
              <a:rect l="l" t="t" r="r" b="b"/>
              <a:pathLst>
                <a:path w="3474720" h="3451683">
                  <a:moveTo>
                    <a:pt x="112870" y="3451683"/>
                  </a:moveTo>
                  <a:cubicBezTo>
                    <a:pt x="50534" y="3451683"/>
                    <a:pt x="0" y="3401149"/>
                    <a:pt x="0" y="3338813"/>
                  </a:cubicBezTo>
                  <a:lnTo>
                    <a:pt x="0" y="112870"/>
                  </a:lnTo>
                  <a:cubicBezTo>
                    <a:pt x="0" y="50534"/>
                    <a:pt x="50534" y="0"/>
                    <a:pt x="112870" y="0"/>
                  </a:cubicBezTo>
                  <a:lnTo>
                    <a:pt x="3361850" y="0"/>
                  </a:lnTo>
                  <a:cubicBezTo>
                    <a:pt x="3424186" y="0"/>
                    <a:pt x="3474720" y="50534"/>
                    <a:pt x="3474720" y="112870"/>
                  </a:cubicBezTo>
                  <a:lnTo>
                    <a:pt x="3474720" y="3338813"/>
                  </a:lnTo>
                  <a:cubicBezTo>
                    <a:pt x="3474720" y="3401149"/>
                    <a:pt x="3424186" y="3451683"/>
                    <a:pt x="3361850" y="3451683"/>
                  </a:cubicBezTo>
                  <a:lnTo>
                    <a:pt x="112870" y="3451683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ctr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961386" y="2741995"/>
              <a:ext cx="2926080" cy="1189728"/>
            </a:xfrm>
            <a:custGeom>
              <a:avLst/>
              <a:gdLst/>
              <a:ahLst/>
              <a:cxnLst/>
              <a:rect l="l" t="t" r="r" b="b"/>
              <a:pathLst>
                <a:path w="2926080" h="1746483">
                  <a:moveTo>
                    <a:pt x="0" y="1746483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1746483"/>
                  </a:lnTo>
                  <a:lnTo>
                    <a:pt x="0" y="1746483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We require initial capital of $2 million for the platform’s re-launch.</a:t>
              </a:r>
            </a:p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</a:rPr>
                <a:t>TeraOpenScience should be self-supportive as of Year 2</a:t>
              </a:r>
              <a:endParaRPr lang="en-US" sz="1600" dirty="0"/>
            </a:p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482086" y="2325363"/>
              <a:ext cx="2926080" cy="457200"/>
            </a:xfrm>
            <a:custGeom>
              <a:avLst/>
              <a:gdLst/>
              <a:ahLst/>
              <a:cxnLst/>
              <a:rect l="l" t="t" r="r" b="b"/>
              <a:pathLst>
                <a:path w="2926080" h="457200">
                  <a:moveTo>
                    <a:pt x="0" y="457200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457200"/>
                  </a:lnTo>
                  <a:lnTo>
                    <a:pt x="0" y="45720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Funding Requirements</a:t>
              </a:r>
              <a:endParaRPr lang="en-US" b="1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1005836" y="22164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50042" y="21476"/>
                  </a:moveTo>
                  <a:cubicBezTo>
                    <a:pt x="250042" y="9599"/>
                    <a:pt x="240488" y="45"/>
                    <a:pt x="228611" y="45"/>
                  </a:cubicBezTo>
                  <a:cubicBezTo>
                    <a:pt x="216735" y="45"/>
                    <a:pt x="207180" y="9599"/>
                    <a:pt x="207180" y="21476"/>
                  </a:cubicBezTo>
                  <a:lnTo>
                    <a:pt x="207180" y="64071"/>
                  </a:lnTo>
                  <a:cubicBezTo>
                    <a:pt x="204412" y="64160"/>
                    <a:pt x="201644" y="64338"/>
                    <a:pt x="198875" y="64606"/>
                  </a:cubicBezTo>
                  <a:cubicBezTo>
                    <a:pt x="178159" y="66303"/>
                    <a:pt x="156727" y="71214"/>
                    <a:pt x="138868" y="82555"/>
                  </a:cubicBezTo>
                  <a:cubicBezTo>
                    <a:pt x="120294" y="94342"/>
                    <a:pt x="106721" y="112559"/>
                    <a:pt x="101810" y="137741"/>
                  </a:cubicBezTo>
                  <a:cubicBezTo>
                    <a:pt x="98327" y="155868"/>
                    <a:pt x="100024" y="172388"/>
                    <a:pt x="107257" y="187032"/>
                  </a:cubicBezTo>
                  <a:cubicBezTo>
                    <a:pt x="114401" y="201320"/>
                    <a:pt x="125920" y="211678"/>
                    <a:pt x="138332" y="219358"/>
                  </a:cubicBezTo>
                  <a:cubicBezTo>
                    <a:pt x="161728" y="233824"/>
                    <a:pt x="193607" y="241950"/>
                    <a:pt x="221289" y="249004"/>
                  </a:cubicBezTo>
                  <a:lnTo>
                    <a:pt x="223343" y="249540"/>
                  </a:lnTo>
                  <a:cubicBezTo>
                    <a:pt x="253614" y="257220"/>
                    <a:pt x="279243" y="263917"/>
                    <a:pt x="296298" y="274543"/>
                  </a:cubicBezTo>
                  <a:cubicBezTo>
                    <a:pt x="304335" y="279544"/>
                    <a:pt x="309068" y="284545"/>
                    <a:pt x="311568" y="289634"/>
                  </a:cubicBezTo>
                  <a:cubicBezTo>
                    <a:pt x="313979" y="294367"/>
                    <a:pt x="315319" y="301064"/>
                    <a:pt x="313354" y="311512"/>
                  </a:cubicBezTo>
                  <a:cubicBezTo>
                    <a:pt x="310765" y="324639"/>
                    <a:pt x="301388" y="335533"/>
                    <a:pt x="282547" y="342677"/>
                  </a:cubicBezTo>
                  <a:cubicBezTo>
                    <a:pt x="263259" y="349999"/>
                    <a:pt x="236112" y="352410"/>
                    <a:pt x="204323" y="347945"/>
                  </a:cubicBezTo>
                  <a:cubicBezTo>
                    <a:pt x="184142" y="344999"/>
                    <a:pt x="149137" y="336605"/>
                    <a:pt x="130206" y="328211"/>
                  </a:cubicBezTo>
                  <a:cubicBezTo>
                    <a:pt x="119401" y="323389"/>
                    <a:pt x="106721" y="328300"/>
                    <a:pt x="101899" y="339105"/>
                  </a:cubicBezTo>
                  <a:cubicBezTo>
                    <a:pt x="97077" y="349910"/>
                    <a:pt x="101989" y="362590"/>
                    <a:pt x="112793" y="367412"/>
                  </a:cubicBezTo>
                  <a:cubicBezTo>
                    <a:pt x="136636" y="377949"/>
                    <a:pt x="176016" y="387057"/>
                    <a:pt x="198251" y="390272"/>
                  </a:cubicBezTo>
                  <a:lnTo>
                    <a:pt x="198340" y="390272"/>
                  </a:lnTo>
                  <a:cubicBezTo>
                    <a:pt x="201287" y="390719"/>
                    <a:pt x="204234" y="391076"/>
                    <a:pt x="207180" y="391344"/>
                  </a:cubicBezTo>
                  <a:lnTo>
                    <a:pt x="207180" y="435724"/>
                  </a:lnTo>
                  <a:cubicBezTo>
                    <a:pt x="207180" y="447601"/>
                    <a:pt x="216735" y="457156"/>
                    <a:pt x="228612" y="457156"/>
                  </a:cubicBezTo>
                  <a:cubicBezTo>
                    <a:pt x="240488" y="457156"/>
                    <a:pt x="250043" y="447601"/>
                    <a:pt x="250043" y="435724"/>
                  </a:cubicBezTo>
                  <a:lnTo>
                    <a:pt x="250043" y="392326"/>
                  </a:lnTo>
                  <a:cubicBezTo>
                    <a:pt x="267277" y="391165"/>
                    <a:pt x="283440" y="387950"/>
                    <a:pt x="297817" y="382503"/>
                  </a:cubicBezTo>
                  <a:cubicBezTo>
                    <a:pt x="326302" y="371698"/>
                    <a:pt x="349341" y="351071"/>
                    <a:pt x="355413" y="319460"/>
                  </a:cubicBezTo>
                  <a:cubicBezTo>
                    <a:pt x="358896" y="301333"/>
                    <a:pt x="357199" y="284813"/>
                    <a:pt x="349966" y="270168"/>
                  </a:cubicBezTo>
                  <a:cubicBezTo>
                    <a:pt x="342822" y="255880"/>
                    <a:pt x="331303" y="245522"/>
                    <a:pt x="318891" y="237842"/>
                  </a:cubicBezTo>
                  <a:cubicBezTo>
                    <a:pt x="295495" y="223376"/>
                    <a:pt x="263616" y="215250"/>
                    <a:pt x="235934" y="208196"/>
                  </a:cubicBezTo>
                  <a:lnTo>
                    <a:pt x="233880" y="207660"/>
                  </a:lnTo>
                  <a:cubicBezTo>
                    <a:pt x="203608" y="199981"/>
                    <a:pt x="177980" y="193283"/>
                    <a:pt x="160924" y="182657"/>
                  </a:cubicBezTo>
                  <a:cubicBezTo>
                    <a:pt x="152888" y="177656"/>
                    <a:pt x="148155" y="172656"/>
                    <a:pt x="145655" y="167566"/>
                  </a:cubicBezTo>
                  <a:cubicBezTo>
                    <a:pt x="143244" y="162833"/>
                    <a:pt x="141904" y="156136"/>
                    <a:pt x="143869" y="145688"/>
                  </a:cubicBezTo>
                  <a:cubicBezTo>
                    <a:pt x="146458" y="132472"/>
                    <a:pt x="152888" y="124257"/>
                    <a:pt x="161907" y="118542"/>
                  </a:cubicBezTo>
                  <a:cubicBezTo>
                    <a:pt x="171640" y="112380"/>
                    <a:pt x="185392" y="108541"/>
                    <a:pt x="202358" y="107201"/>
                  </a:cubicBezTo>
                  <a:cubicBezTo>
                    <a:pt x="236559" y="104433"/>
                    <a:pt x="276564" y="111934"/>
                    <a:pt x="304067" y="118363"/>
                  </a:cubicBezTo>
                  <a:cubicBezTo>
                    <a:pt x="315587" y="121132"/>
                    <a:pt x="327106" y="113988"/>
                    <a:pt x="329874" y="102468"/>
                  </a:cubicBezTo>
                  <a:cubicBezTo>
                    <a:pt x="332642" y="90949"/>
                    <a:pt x="325409" y="79519"/>
                    <a:pt x="313890" y="76840"/>
                  </a:cubicBezTo>
                  <a:cubicBezTo>
                    <a:pt x="297192" y="72911"/>
                    <a:pt x="274421" y="68178"/>
                    <a:pt x="250043" y="65678"/>
                  </a:cubicBezTo>
                  <a:lnTo>
                    <a:pt x="250042" y="21476"/>
                  </a:lnTo>
                </a:path>
              </a:pathLst>
            </a:custGeom>
            <a:solidFill>
              <a:srgbClr val="3E00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  <p:sp>
        <p:nvSpPr>
          <p:cNvPr id="12" name="Text 10"/>
          <p:cNvSpPr/>
          <p:nvPr/>
        </p:nvSpPr>
        <p:spPr>
          <a:xfrm>
            <a:off x="731520" y="548640"/>
            <a:ext cx="10801117" cy="0"/>
          </a:xfrm>
          <a:custGeom>
            <a:avLst/>
            <a:gdLst/>
            <a:ahLst/>
            <a:cxnLst/>
            <a:rect l="l" t="t" r="r" b="b"/>
            <a:pathLst>
              <a:path w="10801117">
                <a:moveTo>
                  <a:pt x="0" y="0"/>
                </a:moveTo>
                <a:lnTo>
                  <a:pt x="10801117" y="0"/>
                </a:lnTo>
              </a:path>
            </a:pathLst>
          </a:custGeom>
          <a:noFill/>
          <a:ln w="12700">
            <a:solidFill>
              <a:srgbClr val="8B66FF"/>
            </a:solidFill>
          </a:ln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1520" y="0"/>
            <a:ext cx="7451616" cy="548640"/>
          </a:xfrm>
          <a:custGeom>
            <a:avLst/>
            <a:gdLst/>
            <a:ahLst/>
            <a:cxnLst/>
            <a:rect l="l" t="t" r="r" b="b"/>
            <a:pathLst>
              <a:path w="7451616" h="548640">
                <a:moveTo>
                  <a:pt x="0" y="548640"/>
                </a:moveTo>
                <a:lnTo>
                  <a:pt x="0" y="0"/>
                </a:lnTo>
                <a:lnTo>
                  <a:pt x="7451616" y="0"/>
                </a:lnTo>
                <a:lnTo>
                  <a:pt x="7451616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Unlocking the Future of Innovation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9997440" y="0"/>
            <a:ext cx="1554479" cy="549275"/>
          </a:xfrm>
          <a:custGeom>
            <a:avLst/>
            <a:gdLst/>
            <a:ahLst/>
            <a:cxnLst/>
            <a:rect l="l" t="t" r="r" b="b"/>
            <a:pathLst>
              <a:path w="1554479" h="549275">
                <a:moveTo>
                  <a:pt x="0" y="549275"/>
                </a:moveTo>
                <a:lnTo>
                  <a:pt x="0" y="0"/>
                </a:lnTo>
                <a:lnTo>
                  <a:pt x="1554479" y="0"/>
                </a:lnTo>
                <a:lnTo>
                  <a:pt x="1554479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10820399" y="5892799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731520"/>
                </a:moveTo>
                <a:lnTo>
                  <a:pt x="0" y="0"/>
                </a:lnTo>
                <a:lnTo>
                  <a:pt x="731520" y="0"/>
                </a:lnTo>
                <a:lnTo>
                  <a:pt x="731520" y="731520"/>
                </a:lnTo>
                <a:lnTo>
                  <a:pt x="0" y="73152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33134" y="932928"/>
            <a:ext cx="7223760" cy="667540"/>
          </a:xfrm>
          <a:custGeom>
            <a:avLst/>
            <a:gdLst/>
            <a:ahLst/>
            <a:cxnLst/>
            <a:rect l="l" t="t" r="r" b="b"/>
            <a:pathLst>
              <a:path w="7223760" h="884627">
                <a:moveTo>
                  <a:pt x="0" y="884627"/>
                </a:moveTo>
                <a:lnTo>
                  <a:pt x="0" y="0"/>
                </a:lnTo>
                <a:lnTo>
                  <a:pt x="7223760" y="0"/>
                </a:lnTo>
                <a:lnTo>
                  <a:pt x="7223760" y="884627"/>
                </a:lnTo>
                <a:lnTo>
                  <a:pt x="0" y="88462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Initial Funding and Exit Strategy</a:t>
            </a:r>
            <a:endParaRPr lang="en-US" sz="4000" dirty="0"/>
          </a:p>
        </p:txBody>
      </p:sp>
      <p:pic>
        <p:nvPicPr>
          <p:cNvPr id="2052" name="Picture 4" descr="Exit Strategies - Examples, List of Strategies to Exit an Investment">
            <a:extLst>
              <a:ext uri="{FF2B5EF4-FFF2-40B4-BE49-F238E27FC236}">
                <a16:creationId xmlns:a16="http://schemas.microsoft.com/office/drawing/2014/main" id="{BBA5EAFA-0B66-F928-5181-16B824BD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54688"/>
            <a:ext cx="2239463" cy="16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ypes of Startup Funding and Their Implications | Topics in  Entrepreneurship Class Notes | Fiveable | Fiveable">
            <a:extLst>
              <a:ext uri="{FF2B5EF4-FFF2-40B4-BE49-F238E27FC236}">
                <a16:creationId xmlns:a16="http://schemas.microsoft.com/office/drawing/2014/main" id="{CC852E4C-9395-BD7B-FAA9-F8E61EA7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38" y="2053722"/>
            <a:ext cx="2726844" cy="16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377ADFE-DEA2-95A1-7E1C-2634FCCF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18" y="5867101"/>
            <a:ext cx="985919" cy="9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FE6F7F5-AF92-3AB3-07A7-FA033C94A003}"/>
              </a:ext>
            </a:extLst>
          </p:cNvPr>
          <p:cNvGrpSpPr/>
          <p:nvPr/>
        </p:nvGrpSpPr>
        <p:grpSpPr>
          <a:xfrm>
            <a:off x="4986016" y="1938369"/>
            <a:ext cx="3568495" cy="2201831"/>
            <a:chOff x="4986016" y="1938369"/>
            <a:chExt cx="3568495" cy="2201831"/>
          </a:xfrm>
        </p:grpSpPr>
        <p:sp>
          <p:nvSpPr>
            <p:cNvPr id="18" name="Text 1">
              <a:extLst>
                <a:ext uri="{FF2B5EF4-FFF2-40B4-BE49-F238E27FC236}">
                  <a16:creationId xmlns:a16="http://schemas.microsoft.com/office/drawing/2014/main" id="{75B437E6-63DD-D213-DA41-95127BB1F68A}"/>
                </a:ext>
              </a:extLst>
            </p:cNvPr>
            <p:cNvSpPr/>
            <p:nvPr/>
          </p:nvSpPr>
          <p:spPr>
            <a:xfrm>
              <a:off x="4986016" y="1938369"/>
              <a:ext cx="3332484" cy="2201831"/>
            </a:xfrm>
            <a:custGeom>
              <a:avLst/>
              <a:gdLst/>
              <a:ahLst/>
              <a:cxnLst/>
              <a:rect l="l" t="t" r="r" b="b"/>
              <a:pathLst>
                <a:path w="3474720" h="3451683">
                  <a:moveTo>
                    <a:pt x="112870" y="3451683"/>
                  </a:moveTo>
                  <a:cubicBezTo>
                    <a:pt x="50534" y="3451683"/>
                    <a:pt x="0" y="3401149"/>
                    <a:pt x="0" y="3338813"/>
                  </a:cubicBezTo>
                  <a:lnTo>
                    <a:pt x="0" y="112870"/>
                  </a:lnTo>
                  <a:cubicBezTo>
                    <a:pt x="0" y="50534"/>
                    <a:pt x="50534" y="0"/>
                    <a:pt x="112870" y="0"/>
                  </a:cubicBezTo>
                  <a:lnTo>
                    <a:pt x="3361850" y="0"/>
                  </a:lnTo>
                  <a:cubicBezTo>
                    <a:pt x="3424186" y="0"/>
                    <a:pt x="3474720" y="50534"/>
                    <a:pt x="3474720" y="112870"/>
                  </a:cubicBezTo>
                  <a:lnTo>
                    <a:pt x="3474720" y="3338813"/>
                  </a:lnTo>
                  <a:cubicBezTo>
                    <a:pt x="3474720" y="3401149"/>
                    <a:pt x="3424186" y="3451683"/>
                    <a:pt x="3361850" y="3451683"/>
                  </a:cubicBezTo>
                  <a:lnTo>
                    <a:pt x="112870" y="3451683"/>
                  </a:lnTo>
                </a:path>
              </a:pathLst>
            </a:custGeom>
            <a:solidFill>
              <a:srgbClr val="FFFF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 algn="ctr">
                <a:lnSpc>
                  <a:spcPct val="83333"/>
                </a:lnSpc>
                <a:buNone/>
              </a:pPr>
              <a:endParaRPr lang="en-US" sz="1800" dirty="0"/>
            </a:p>
          </p:txBody>
        </p:sp>
        <p:sp>
          <p:nvSpPr>
            <p:cNvPr id="19" name="Text 7">
              <a:extLst>
                <a:ext uri="{FF2B5EF4-FFF2-40B4-BE49-F238E27FC236}">
                  <a16:creationId xmlns:a16="http://schemas.microsoft.com/office/drawing/2014/main" id="{9AC01FE8-9955-982D-D544-CB4F516DFD13}"/>
                </a:ext>
              </a:extLst>
            </p:cNvPr>
            <p:cNvSpPr/>
            <p:nvPr/>
          </p:nvSpPr>
          <p:spPr>
            <a:xfrm>
              <a:off x="5081348" y="2741995"/>
              <a:ext cx="3167302" cy="1189728"/>
            </a:xfrm>
            <a:custGeom>
              <a:avLst/>
              <a:gdLst/>
              <a:ahLst/>
              <a:cxnLst/>
              <a:rect l="l" t="t" r="r" b="b"/>
              <a:pathLst>
                <a:path w="2926080" h="1746483">
                  <a:moveTo>
                    <a:pt x="0" y="1746483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1746483"/>
                  </a:lnTo>
                  <a:lnTo>
                    <a:pt x="0" y="1746483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27432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IT Platform upgrade (300K)</a:t>
              </a:r>
            </a:p>
            <a:p>
              <a:pPr marL="27432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Headcount ($200K)</a:t>
              </a:r>
            </a:p>
            <a:p>
              <a:pPr marL="27432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Marketing communication ($500K)</a:t>
              </a:r>
            </a:p>
            <a:p>
              <a:pPr marL="27432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Contingency $1,000K)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endParaRPr>
            </a:p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en-US" sz="1600" dirty="0"/>
            </a:p>
            <a:p>
              <a:pPr marL="0" indent="0" algn="l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en-US" sz="1600" dirty="0"/>
            </a:p>
          </p:txBody>
        </p:sp>
        <p:sp>
          <p:nvSpPr>
            <p:cNvPr id="20" name="Text 8">
              <a:extLst>
                <a:ext uri="{FF2B5EF4-FFF2-40B4-BE49-F238E27FC236}">
                  <a16:creationId xmlns:a16="http://schemas.microsoft.com/office/drawing/2014/main" id="{1083F5FB-0A1D-E38C-9D49-35086841E60F}"/>
                </a:ext>
              </a:extLst>
            </p:cNvPr>
            <p:cNvSpPr/>
            <p:nvPr/>
          </p:nvSpPr>
          <p:spPr>
            <a:xfrm>
              <a:off x="5628431" y="2325363"/>
              <a:ext cx="2926080" cy="457200"/>
            </a:xfrm>
            <a:custGeom>
              <a:avLst/>
              <a:gdLst/>
              <a:ahLst/>
              <a:cxnLst/>
              <a:rect l="l" t="t" r="r" b="b"/>
              <a:pathLst>
                <a:path w="2926080" h="457200">
                  <a:moveTo>
                    <a:pt x="0" y="457200"/>
                  </a:moveTo>
                  <a:lnTo>
                    <a:pt x="0" y="0"/>
                  </a:lnTo>
                  <a:lnTo>
                    <a:pt x="2926080" y="0"/>
                  </a:lnTo>
                  <a:lnTo>
                    <a:pt x="2926080" y="457200"/>
                  </a:lnTo>
                  <a:lnTo>
                    <a:pt x="0" y="457200"/>
                  </a:lnTo>
                </a:path>
              </a:pathLst>
            </a:cu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90000"/>
                </a:lnSpc>
                <a:buNone/>
              </a:pPr>
              <a:r>
                <a:rPr lang="en-US" b="1" dirty="0">
                  <a:solidFill>
                    <a:srgbClr val="000000"/>
                  </a:solidFill>
                  <a:latin typeface="Figtree" pitchFamily="34" charset="0"/>
                  <a:ea typeface="Figtree" pitchFamily="34" charset="-122"/>
                  <a:cs typeface="Figtree" pitchFamily="34" charset="-120"/>
                </a:rPr>
                <a:t>Funding Utilization</a:t>
              </a:r>
              <a:endParaRPr lang="en-US" b="1" dirty="0"/>
            </a:p>
          </p:txBody>
        </p:sp>
        <p:sp>
          <p:nvSpPr>
            <p:cNvPr id="21" name="Text 9">
              <a:extLst>
                <a:ext uri="{FF2B5EF4-FFF2-40B4-BE49-F238E27FC236}">
                  <a16:creationId xmlns:a16="http://schemas.microsoft.com/office/drawing/2014/main" id="{DC07C614-409A-8085-507D-D0AB09AD4DCF}"/>
                </a:ext>
              </a:extLst>
            </p:cNvPr>
            <p:cNvSpPr/>
            <p:nvPr/>
          </p:nvSpPr>
          <p:spPr>
            <a:xfrm>
              <a:off x="5158736" y="22164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50042" y="21476"/>
                  </a:moveTo>
                  <a:cubicBezTo>
                    <a:pt x="250042" y="9599"/>
                    <a:pt x="240488" y="45"/>
                    <a:pt x="228611" y="45"/>
                  </a:cubicBezTo>
                  <a:cubicBezTo>
                    <a:pt x="216735" y="45"/>
                    <a:pt x="207180" y="9599"/>
                    <a:pt x="207180" y="21476"/>
                  </a:cubicBezTo>
                  <a:lnTo>
                    <a:pt x="207180" y="64071"/>
                  </a:lnTo>
                  <a:cubicBezTo>
                    <a:pt x="204412" y="64160"/>
                    <a:pt x="201644" y="64338"/>
                    <a:pt x="198875" y="64606"/>
                  </a:cubicBezTo>
                  <a:cubicBezTo>
                    <a:pt x="178159" y="66303"/>
                    <a:pt x="156727" y="71214"/>
                    <a:pt x="138868" y="82555"/>
                  </a:cubicBezTo>
                  <a:cubicBezTo>
                    <a:pt x="120294" y="94342"/>
                    <a:pt x="106721" y="112559"/>
                    <a:pt x="101810" y="137741"/>
                  </a:cubicBezTo>
                  <a:cubicBezTo>
                    <a:pt x="98327" y="155868"/>
                    <a:pt x="100024" y="172388"/>
                    <a:pt x="107257" y="187032"/>
                  </a:cubicBezTo>
                  <a:cubicBezTo>
                    <a:pt x="114401" y="201320"/>
                    <a:pt x="125920" y="211678"/>
                    <a:pt x="138332" y="219358"/>
                  </a:cubicBezTo>
                  <a:cubicBezTo>
                    <a:pt x="161728" y="233824"/>
                    <a:pt x="193607" y="241950"/>
                    <a:pt x="221289" y="249004"/>
                  </a:cubicBezTo>
                  <a:lnTo>
                    <a:pt x="223343" y="249540"/>
                  </a:lnTo>
                  <a:cubicBezTo>
                    <a:pt x="253614" y="257220"/>
                    <a:pt x="279243" y="263917"/>
                    <a:pt x="296298" y="274543"/>
                  </a:cubicBezTo>
                  <a:cubicBezTo>
                    <a:pt x="304335" y="279544"/>
                    <a:pt x="309068" y="284545"/>
                    <a:pt x="311568" y="289634"/>
                  </a:cubicBezTo>
                  <a:cubicBezTo>
                    <a:pt x="313979" y="294367"/>
                    <a:pt x="315319" y="301064"/>
                    <a:pt x="313354" y="311512"/>
                  </a:cubicBezTo>
                  <a:cubicBezTo>
                    <a:pt x="310765" y="324639"/>
                    <a:pt x="301388" y="335533"/>
                    <a:pt x="282547" y="342677"/>
                  </a:cubicBezTo>
                  <a:cubicBezTo>
                    <a:pt x="263259" y="349999"/>
                    <a:pt x="236112" y="352410"/>
                    <a:pt x="204323" y="347945"/>
                  </a:cubicBezTo>
                  <a:cubicBezTo>
                    <a:pt x="184142" y="344999"/>
                    <a:pt x="149137" y="336605"/>
                    <a:pt x="130206" y="328211"/>
                  </a:cubicBezTo>
                  <a:cubicBezTo>
                    <a:pt x="119401" y="323389"/>
                    <a:pt x="106721" y="328300"/>
                    <a:pt x="101899" y="339105"/>
                  </a:cubicBezTo>
                  <a:cubicBezTo>
                    <a:pt x="97077" y="349910"/>
                    <a:pt x="101989" y="362590"/>
                    <a:pt x="112793" y="367412"/>
                  </a:cubicBezTo>
                  <a:cubicBezTo>
                    <a:pt x="136636" y="377949"/>
                    <a:pt x="176016" y="387057"/>
                    <a:pt x="198251" y="390272"/>
                  </a:cubicBezTo>
                  <a:lnTo>
                    <a:pt x="198340" y="390272"/>
                  </a:lnTo>
                  <a:cubicBezTo>
                    <a:pt x="201287" y="390719"/>
                    <a:pt x="204234" y="391076"/>
                    <a:pt x="207180" y="391344"/>
                  </a:cubicBezTo>
                  <a:lnTo>
                    <a:pt x="207180" y="435724"/>
                  </a:lnTo>
                  <a:cubicBezTo>
                    <a:pt x="207180" y="447601"/>
                    <a:pt x="216735" y="457156"/>
                    <a:pt x="228612" y="457156"/>
                  </a:cubicBezTo>
                  <a:cubicBezTo>
                    <a:pt x="240488" y="457156"/>
                    <a:pt x="250043" y="447601"/>
                    <a:pt x="250043" y="435724"/>
                  </a:cubicBezTo>
                  <a:lnTo>
                    <a:pt x="250043" y="392326"/>
                  </a:lnTo>
                  <a:cubicBezTo>
                    <a:pt x="267277" y="391165"/>
                    <a:pt x="283440" y="387950"/>
                    <a:pt x="297817" y="382503"/>
                  </a:cubicBezTo>
                  <a:cubicBezTo>
                    <a:pt x="326302" y="371698"/>
                    <a:pt x="349341" y="351071"/>
                    <a:pt x="355413" y="319460"/>
                  </a:cubicBezTo>
                  <a:cubicBezTo>
                    <a:pt x="358896" y="301333"/>
                    <a:pt x="357199" y="284813"/>
                    <a:pt x="349966" y="270168"/>
                  </a:cubicBezTo>
                  <a:cubicBezTo>
                    <a:pt x="342822" y="255880"/>
                    <a:pt x="331303" y="245522"/>
                    <a:pt x="318891" y="237842"/>
                  </a:cubicBezTo>
                  <a:cubicBezTo>
                    <a:pt x="295495" y="223376"/>
                    <a:pt x="263616" y="215250"/>
                    <a:pt x="235934" y="208196"/>
                  </a:cubicBezTo>
                  <a:lnTo>
                    <a:pt x="233880" y="207660"/>
                  </a:lnTo>
                  <a:cubicBezTo>
                    <a:pt x="203608" y="199981"/>
                    <a:pt x="177980" y="193283"/>
                    <a:pt x="160924" y="182657"/>
                  </a:cubicBezTo>
                  <a:cubicBezTo>
                    <a:pt x="152888" y="177656"/>
                    <a:pt x="148155" y="172656"/>
                    <a:pt x="145655" y="167566"/>
                  </a:cubicBezTo>
                  <a:cubicBezTo>
                    <a:pt x="143244" y="162833"/>
                    <a:pt x="141904" y="156136"/>
                    <a:pt x="143869" y="145688"/>
                  </a:cubicBezTo>
                  <a:cubicBezTo>
                    <a:pt x="146458" y="132472"/>
                    <a:pt x="152888" y="124257"/>
                    <a:pt x="161907" y="118542"/>
                  </a:cubicBezTo>
                  <a:cubicBezTo>
                    <a:pt x="171640" y="112380"/>
                    <a:pt x="185392" y="108541"/>
                    <a:pt x="202358" y="107201"/>
                  </a:cubicBezTo>
                  <a:cubicBezTo>
                    <a:pt x="236559" y="104433"/>
                    <a:pt x="276564" y="111934"/>
                    <a:pt x="304067" y="118363"/>
                  </a:cubicBezTo>
                  <a:cubicBezTo>
                    <a:pt x="315587" y="121132"/>
                    <a:pt x="327106" y="113988"/>
                    <a:pt x="329874" y="102468"/>
                  </a:cubicBezTo>
                  <a:cubicBezTo>
                    <a:pt x="332642" y="90949"/>
                    <a:pt x="325409" y="79519"/>
                    <a:pt x="313890" y="76840"/>
                  </a:cubicBezTo>
                  <a:cubicBezTo>
                    <a:pt x="297192" y="72911"/>
                    <a:pt x="274421" y="68178"/>
                    <a:pt x="250043" y="65678"/>
                  </a:cubicBezTo>
                  <a:lnTo>
                    <a:pt x="250042" y="21476"/>
                  </a:lnTo>
                </a:path>
              </a:pathLst>
            </a:custGeom>
            <a:solidFill>
              <a:srgbClr val="3E00FF"/>
            </a:solidFill>
            <a:ln/>
          </p:spPr>
          <p:txBody>
            <a:bodyPr wrap="square" lIns="90000" tIns="46800" rIns="90000" bIns="46800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4FAEA9458D84D988F221377547750" ma:contentTypeVersion="18" ma:contentTypeDescription="Create a new document." ma:contentTypeScope="" ma:versionID="1ae2d46c0d1cd43ca172233af2f90609">
  <xsd:schema xmlns:xsd="http://www.w3.org/2001/XMLSchema" xmlns:xs="http://www.w3.org/2001/XMLSchema" xmlns:p="http://schemas.microsoft.com/office/2006/metadata/properties" xmlns:ns3="358ddb11-b8f1-4ec6-978e-c24e7c83aff7" xmlns:ns4="7c44c8c4-4923-49dd-89be-c0e56f6e19db" targetNamespace="http://schemas.microsoft.com/office/2006/metadata/properties" ma:root="true" ma:fieldsID="6ce34216d52141aba857a648cfe5daa6" ns3:_="" ns4:_="">
    <xsd:import namespace="358ddb11-b8f1-4ec6-978e-c24e7c83aff7"/>
    <xsd:import namespace="7c44c8c4-4923-49dd-89be-c0e56f6e19d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ddb11-b8f1-4ec6-978e-c24e7c83af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4c8c4-4923-49dd-89be-c0e56f6e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44c8c4-4923-49dd-89be-c0e56f6e19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63880-4881-4267-8AD8-7291638D9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ddb11-b8f1-4ec6-978e-c24e7c83aff7"/>
    <ds:schemaRef ds:uri="7c44c8c4-4923-49dd-89be-c0e56f6e1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1D660-CFCA-4572-89FB-4129BFD60E2E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7c44c8c4-4923-49dd-89be-c0e56f6e19d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58ddb11-b8f1-4ec6-978e-c24e7c83aff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52FA3B-6EBE-48E7-A736-18EB63BC3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1142</Words>
  <Application>Microsoft Office PowerPoint</Application>
  <PresentationFormat>Widescreen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Figtree</vt:lpstr>
      <vt:lpstr>Urbanist</vt:lpstr>
      <vt:lpstr>Urbanist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Patrick Deconinck</cp:lastModifiedBy>
  <cp:revision>22</cp:revision>
  <cp:lastPrinted>2025-05-03T15:45:15Z</cp:lastPrinted>
  <dcterms:created xsi:type="dcterms:W3CDTF">2025-03-21T21:14:11Z</dcterms:created>
  <dcterms:modified xsi:type="dcterms:W3CDTF">2025-06-20T14:37:22Z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0x0101005E24FAEA9458D84D988F221377547750</vt:lpwstr>
  </property>
</Properties>
</file>