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1" r:id="rId3"/>
    <p:sldId id="262" r:id="rId4"/>
    <p:sldId id="265" r:id="rId5"/>
    <p:sldId id="263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49AF9B-BD26-43D2-804A-12B71C3EFF1E}" v="3" dt="2025-08-22T15:28:30.3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6" autoAdjust="0"/>
    <p:restoredTop sz="94660"/>
  </p:normalViewPr>
  <p:slideViewPr>
    <p:cSldViewPr snapToGrid="0">
      <p:cViewPr varScale="1">
        <p:scale>
          <a:sx n="79" d="100"/>
          <a:sy n="79" d="100"/>
        </p:scale>
        <p:origin x="7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Frazee" userId="483a4fd91d2b8e5d" providerId="LiveId" clId="{804D2D23-6391-47BD-B1C0-4C3D396EDDDE}"/>
    <pc:docChg chg="custSel modSld">
      <pc:chgData name="David Frazee" userId="483a4fd91d2b8e5d" providerId="LiveId" clId="{804D2D23-6391-47BD-B1C0-4C3D396EDDDE}" dt="2025-08-22T15:33:42.216" v="360" actId="6549"/>
      <pc:docMkLst>
        <pc:docMk/>
      </pc:docMkLst>
      <pc:sldChg chg="modSp mod">
        <pc:chgData name="David Frazee" userId="483a4fd91d2b8e5d" providerId="LiveId" clId="{804D2D23-6391-47BD-B1C0-4C3D396EDDDE}" dt="2025-08-22T15:30:26.827" v="15" actId="207"/>
        <pc:sldMkLst>
          <pc:docMk/>
          <pc:sldMk cId="2743270222" sldId="261"/>
        </pc:sldMkLst>
        <pc:spChg chg="mod">
          <ac:chgData name="David Frazee" userId="483a4fd91d2b8e5d" providerId="LiveId" clId="{804D2D23-6391-47BD-B1C0-4C3D396EDDDE}" dt="2025-08-22T15:29:47.808" v="13" actId="207"/>
          <ac:spMkLst>
            <pc:docMk/>
            <pc:sldMk cId="2743270222" sldId="261"/>
            <ac:spMk id="5" creationId="{FAFF32EF-7B78-A226-5A0F-7F92692A1D4B}"/>
          </ac:spMkLst>
        </pc:spChg>
        <pc:spChg chg="mod">
          <ac:chgData name="David Frazee" userId="483a4fd91d2b8e5d" providerId="LiveId" clId="{804D2D23-6391-47BD-B1C0-4C3D396EDDDE}" dt="2025-08-22T15:30:26.827" v="15" actId="207"/>
          <ac:spMkLst>
            <pc:docMk/>
            <pc:sldMk cId="2743270222" sldId="261"/>
            <ac:spMk id="6" creationId="{99CB2326-B91B-CDDB-E93B-C4018E9CB8FF}"/>
          </ac:spMkLst>
        </pc:spChg>
        <pc:spChg chg="mod">
          <ac:chgData name="David Frazee" userId="483a4fd91d2b8e5d" providerId="LiveId" clId="{804D2D23-6391-47BD-B1C0-4C3D396EDDDE}" dt="2025-08-22T15:30:20.388" v="14" actId="207"/>
          <ac:spMkLst>
            <pc:docMk/>
            <pc:sldMk cId="2743270222" sldId="261"/>
            <ac:spMk id="8" creationId="{49E1967F-E0D2-D82E-30DF-5D53FB5F9FDE}"/>
          </ac:spMkLst>
        </pc:spChg>
        <pc:spChg chg="mod">
          <ac:chgData name="David Frazee" userId="483a4fd91d2b8e5d" providerId="LiveId" clId="{804D2D23-6391-47BD-B1C0-4C3D396EDDDE}" dt="2025-08-22T15:28:30.333" v="11" actId="207"/>
          <ac:spMkLst>
            <pc:docMk/>
            <pc:sldMk cId="2743270222" sldId="261"/>
            <ac:spMk id="12" creationId="{94E5A7BE-DE43-1994-D231-139DD8C32F0D}"/>
          </ac:spMkLst>
        </pc:spChg>
        <pc:spChg chg="mod">
          <ac:chgData name="David Frazee" userId="483a4fd91d2b8e5d" providerId="LiveId" clId="{804D2D23-6391-47BD-B1C0-4C3D396EDDDE}" dt="2025-08-22T15:27:35.163" v="7" actId="20577"/>
          <ac:spMkLst>
            <pc:docMk/>
            <pc:sldMk cId="2743270222" sldId="261"/>
            <ac:spMk id="66" creationId="{047E7389-15E0-F590-A810-A0947D9642EC}"/>
          </ac:spMkLst>
        </pc:spChg>
      </pc:sldChg>
      <pc:sldChg chg="modSp mod">
        <pc:chgData name="David Frazee" userId="483a4fd91d2b8e5d" providerId="LiveId" clId="{804D2D23-6391-47BD-B1C0-4C3D396EDDDE}" dt="2025-08-22T15:33:42.216" v="360" actId="6549"/>
        <pc:sldMkLst>
          <pc:docMk/>
          <pc:sldMk cId="233447403" sldId="265"/>
        </pc:sldMkLst>
        <pc:spChg chg="mod">
          <ac:chgData name="David Frazee" userId="483a4fd91d2b8e5d" providerId="LiveId" clId="{804D2D23-6391-47BD-B1C0-4C3D396EDDDE}" dt="2025-08-22T15:33:42.216" v="360" actId="6549"/>
          <ac:spMkLst>
            <pc:docMk/>
            <pc:sldMk cId="233447403" sldId="265"/>
            <ac:spMk id="4" creationId="{5366BA51-7B17-0416-79F6-FA37C76E053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25BEE-6BBB-0B71-135C-B43D751874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D246BF-6429-C9AF-C929-95C03B33F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29DE79-165A-6C83-F6F0-85280727C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5F59D-D76D-42E4-8D3C-1FCCC206DE8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31316-0BFB-66D7-1A6B-573F6CD55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AC2D3-0A1E-C4D8-4238-24AE8B8C3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9878A-0A8A-4400-A810-D9E650263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488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8D1DD-CBD6-2E42-105B-9A620A040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7E1B3-DA16-7855-FFE0-C57772E829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59349B-D622-CB69-43B0-C60F121D9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5F59D-D76D-42E4-8D3C-1FCCC206DE8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F49176-1523-80C9-C193-1DAE315DD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77CA44-2E0A-2A16-7ED3-ACAC7D478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9878A-0A8A-4400-A810-D9E650263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960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0ED2F-0F51-70C5-CF0E-48557E010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416AB-2522-71D7-B689-6430593529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27885-3371-FC3D-BC68-18BF6F69C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5F59D-D76D-42E4-8D3C-1FCCC206DE8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AF3109-8920-7F0D-B013-3362230FA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19AFE-56D4-F337-AA5E-C3D2BC8B3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9878A-0A8A-4400-A810-D9E650263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66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93AEB-FBFB-604D-008E-F388AF508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5A53A-BFB9-1EBA-9FFF-3426C8B103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218EDA-3BCC-A5E7-11C7-35A969CE9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FD460-2F87-3F4D-6B51-340FAB192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5F59D-D76D-42E4-8D3C-1FCCC206DE8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F0679F-D743-14A2-E3C6-9E7212AD4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4D398A-D4BE-D494-F761-DA7683567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9878A-0A8A-4400-A810-D9E650263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557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6DEAA-0F60-3672-A886-A8C52D188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8F7702-910D-2A48-61CB-D352A6BE0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14CAB1-28DB-F8F1-D3EE-DE18191151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71405D-F79E-967D-F92A-22088C7C8A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AA5BF6-EC02-41E7-98D3-5EC36CFF83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CDF7F6-030B-AC68-4356-B20F3074D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5F59D-D76D-42E4-8D3C-1FCCC206DE8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E8B41D-DE10-CF3C-F070-503F209E0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B7D203-BFD3-10C0-7ACB-E1FF1D139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9878A-0A8A-4400-A810-D9E650263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59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3AC09-411F-11E1-D914-70F2A1F6A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332E15-007B-2F04-0920-B4094398F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5F59D-D76D-42E4-8D3C-1FCCC206DE8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0AAA71-B612-9991-7C29-6E81A7091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58582E-D450-4BE7-40F5-186AAA30A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9878A-0A8A-4400-A810-D9E650263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007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2889B-C462-DC53-CB08-9A1AE1DFF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5F59D-D76D-42E4-8D3C-1FCCC206DE8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F8C40D-7CE8-87D1-339B-33F4DB01A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75A5C7-2F18-457E-9480-AF262EA76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9878A-0A8A-4400-A810-D9E650263B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941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421C6-11EA-8627-9AD8-67DD1FB5C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95F2B-A0D1-4511-ED9A-B09F51979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3F1614-B93B-81B1-2C6F-9E404963B3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442792-78C7-CB0A-E502-DDCFAD131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5F59D-D76D-42E4-8D3C-1FCCC206DE8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F067BB-90A2-BC39-F93C-6FE00E2BA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BE46B3-F035-D4DF-7E38-A4E9EAFA1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9878A-0A8A-4400-A810-D9E650263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220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9072E-8B35-A409-53CB-DF95843C9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247617-9878-A97E-AE65-A59B4CC568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C40FA7-E50F-4F91-2B45-FA47E49F6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B807AA-D079-B7FD-7C1E-DC41BE8AF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5F59D-D76D-42E4-8D3C-1FCCC206DE8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620C78-62F6-D4E8-60C0-C2B4ECF39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D66CE6-71E4-494A-4403-53805C8EC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9878A-0A8A-4400-A810-D9E650263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014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6552D-D4B3-BE71-A4EA-540871D9C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0A1B9A-A037-7239-049F-BA02783991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6C509-7299-411C-19D2-B015BB6BE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5F59D-D76D-42E4-8D3C-1FCCC206DE8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FAA60-EFA8-11E3-EEE5-65559E6BE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2B688-7CC1-9D33-A296-193165912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9878A-0A8A-4400-A810-D9E650263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521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572E2E-AC9A-3DC0-8344-F0B6761114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039ABE-3F45-7CB6-627C-E08CD07438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CED34E-1281-6156-6C6B-42E9C6231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5F59D-D76D-42E4-8D3C-1FCCC206DE8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B8CE3-C0AE-7CE8-91E9-D9B6C21D7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BBDC7C-F98F-C33A-DC0F-0EC7F35B8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9878A-0A8A-4400-A810-D9E650263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338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3A4005-69DD-22E3-3C84-CFEED385F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102502-8B70-D79D-2327-E6FA8E5678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49D5E6-6333-7112-0348-11BAEF6543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C5F59D-D76D-42E4-8D3C-1FCCC206DE8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0C45E3-98EF-3F1C-58DF-EC4DF0156C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D10A01-AD38-ECBC-9817-0476AEFF57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79878A-0A8A-4400-A810-D9E650263B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89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B8E50-6E75-BC99-F2FD-A580A3B52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D17AC8D4-3DC2-B620-D8C1-18BD0568362E}"/>
              </a:ext>
            </a:extLst>
          </p:cNvPr>
          <p:cNvSpPr/>
          <p:nvPr/>
        </p:nvSpPr>
        <p:spPr>
          <a:xfrm>
            <a:off x="3790699" y="3558656"/>
            <a:ext cx="2686028" cy="1134006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FORUM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FE9D1CB1-AA1D-9894-24AB-DF31CFC31FD3}"/>
              </a:ext>
            </a:extLst>
          </p:cNvPr>
          <p:cNvSpPr/>
          <p:nvPr/>
        </p:nvSpPr>
        <p:spPr>
          <a:xfrm>
            <a:off x="3963026" y="3363120"/>
            <a:ext cx="2686028" cy="1134006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FORUM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277FC678-4827-54A9-6A68-966B2B11C771}"/>
              </a:ext>
            </a:extLst>
          </p:cNvPr>
          <p:cNvSpPr/>
          <p:nvPr/>
        </p:nvSpPr>
        <p:spPr>
          <a:xfrm>
            <a:off x="4090097" y="3170410"/>
            <a:ext cx="2686028" cy="1134006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FORUM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73483B80-BC51-03E3-CA09-5369808F2A6D}"/>
              </a:ext>
            </a:extLst>
          </p:cNvPr>
          <p:cNvSpPr/>
          <p:nvPr/>
        </p:nvSpPr>
        <p:spPr>
          <a:xfrm>
            <a:off x="4267826" y="2981178"/>
            <a:ext cx="2686028" cy="1134006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FORUM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EBB94F1-18ED-341B-6CF7-797E4D8BC7F5}"/>
              </a:ext>
            </a:extLst>
          </p:cNvPr>
          <p:cNvSpPr/>
          <p:nvPr/>
        </p:nvSpPr>
        <p:spPr>
          <a:xfrm>
            <a:off x="7420729" y="1205334"/>
            <a:ext cx="23944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bIns="18288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TECHNOLOGIES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2AC000E-3490-8568-E4A5-C0E664241075}"/>
              </a:ext>
            </a:extLst>
          </p:cNvPr>
          <p:cNvSpPr/>
          <p:nvPr/>
        </p:nvSpPr>
        <p:spPr>
          <a:xfrm>
            <a:off x="7547074" y="1059748"/>
            <a:ext cx="23944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bIns="18288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TECHNOLOGIES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E7491F2-DC7F-F806-F94D-5D3CED64B307}"/>
              </a:ext>
            </a:extLst>
          </p:cNvPr>
          <p:cNvSpPr/>
          <p:nvPr/>
        </p:nvSpPr>
        <p:spPr>
          <a:xfrm>
            <a:off x="4405156" y="2786514"/>
            <a:ext cx="2686028" cy="113400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FORUM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65E221-89FF-8D33-A314-5D4C18A4634F}"/>
              </a:ext>
            </a:extLst>
          </p:cNvPr>
          <p:cNvSpPr/>
          <p:nvPr/>
        </p:nvSpPr>
        <p:spPr>
          <a:xfrm>
            <a:off x="7673419" y="907348"/>
            <a:ext cx="2394408" cy="6463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bIns="18288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TECHNOLOGIES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5D6ECD-E0D3-FDF8-7022-E83EB2B08A47}"/>
              </a:ext>
            </a:extLst>
          </p:cNvPr>
          <p:cNvSpPr/>
          <p:nvPr/>
        </p:nvSpPr>
        <p:spPr>
          <a:xfrm>
            <a:off x="9205537" y="2338782"/>
            <a:ext cx="153211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bIns="18288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Topics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E87E2ECA-64AA-59EE-BB32-C31469C2770F}"/>
              </a:ext>
            </a:extLst>
          </p:cNvPr>
          <p:cNvCxnSpPr>
            <a:cxnSpLocks/>
            <a:stCxn id="2" idx="3"/>
            <a:endCxn id="3" idx="0"/>
          </p:cNvCxnSpPr>
          <p:nvPr/>
        </p:nvCxnSpPr>
        <p:spPr>
          <a:xfrm flipH="1">
            <a:off x="9971596" y="1230514"/>
            <a:ext cx="96231" cy="1108268"/>
          </a:xfrm>
          <a:prstGeom prst="bentConnector4">
            <a:avLst>
              <a:gd name="adj1" fmla="val -237553"/>
              <a:gd name="adj2" fmla="val 6458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A448C583-3821-AEEF-7396-BCAA6ADFB16B}"/>
              </a:ext>
            </a:extLst>
          </p:cNvPr>
          <p:cNvSpPr/>
          <p:nvPr/>
        </p:nvSpPr>
        <p:spPr>
          <a:xfrm>
            <a:off x="9357937" y="2491182"/>
            <a:ext cx="153211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bIns="18288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Topics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61BCD45-A967-3050-8A55-7BBFB0A9BC3B}"/>
              </a:ext>
            </a:extLst>
          </p:cNvPr>
          <p:cNvSpPr/>
          <p:nvPr/>
        </p:nvSpPr>
        <p:spPr>
          <a:xfrm>
            <a:off x="9510337" y="2643582"/>
            <a:ext cx="153211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bIns="18288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Topics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122FF8A-18E4-AB21-0516-0880C1E93E09}"/>
              </a:ext>
            </a:extLst>
          </p:cNvPr>
          <p:cNvSpPr/>
          <p:nvPr/>
        </p:nvSpPr>
        <p:spPr>
          <a:xfrm>
            <a:off x="9662737" y="2795982"/>
            <a:ext cx="153211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bIns="18288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Topics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B9637E8-E214-FC87-01CC-8A8D6671B963}"/>
              </a:ext>
            </a:extLst>
          </p:cNvPr>
          <p:cNvSpPr/>
          <p:nvPr/>
        </p:nvSpPr>
        <p:spPr>
          <a:xfrm>
            <a:off x="9815137" y="2948382"/>
            <a:ext cx="1532118" cy="6463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bIns="18288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Topics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8429A236-D4A7-ED27-DD27-45485D84107F}"/>
              </a:ext>
            </a:extLst>
          </p:cNvPr>
          <p:cNvCxnSpPr>
            <a:cxnSpLocks/>
            <a:stCxn id="2" idx="3"/>
            <a:endCxn id="27" idx="3"/>
          </p:cNvCxnSpPr>
          <p:nvPr/>
        </p:nvCxnSpPr>
        <p:spPr>
          <a:xfrm>
            <a:off x="10067827" y="1230514"/>
            <a:ext cx="1279428" cy="2041034"/>
          </a:xfrm>
          <a:prstGeom prst="bentConnector3">
            <a:avLst>
              <a:gd name="adj1" fmla="val 117867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BCF371CF-18F0-A90E-0A12-1B6316C5D93B}"/>
              </a:ext>
            </a:extLst>
          </p:cNvPr>
          <p:cNvSpPr/>
          <p:nvPr/>
        </p:nvSpPr>
        <p:spPr>
          <a:xfrm>
            <a:off x="7829878" y="4371555"/>
            <a:ext cx="1532118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bIns="18288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Topics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A181784-A85B-0A03-E42D-E5F773DEE8B5}"/>
              </a:ext>
            </a:extLst>
          </p:cNvPr>
          <p:cNvSpPr/>
          <p:nvPr/>
        </p:nvSpPr>
        <p:spPr>
          <a:xfrm>
            <a:off x="7982278" y="4523955"/>
            <a:ext cx="1532118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bIns="18288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Topics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A3C2AA6-46F8-722E-34F0-67A0409488EB}"/>
              </a:ext>
            </a:extLst>
          </p:cNvPr>
          <p:cNvSpPr/>
          <p:nvPr/>
        </p:nvSpPr>
        <p:spPr>
          <a:xfrm>
            <a:off x="8134678" y="4676355"/>
            <a:ext cx="1532118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bIns="18288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Topics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67B8023-54FA-5869-0A59-8EED8292E5FE}"/>
              </a:ext>
            </a:extLst>
          </p:cNvPr>
          <p:cNvSpPr/>
          <p:nvPr/>
        </p:nvSpPr>
        <p:spPr>
          <a:xfrm>
            <a:off x="8287078" y="4828755"/>
            <a:ext cx="1532118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bIns="18288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Topics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B22D382-E2CF-0666-E91A-6004647CC7EA}"/>
              </a:ext>
            </a:extLst>
          </p:cNvPr>
          <p:cNvSpPr/>
          <p:nvPr/>
        </p:nvSpPr>
        <p:spPr>
          <a:xfrm>
            <a:off x="8439478" y="4981155"/>
            <a:ext cx="1532118" cy="646331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bIns="18288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PROJECTS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D73D3A8A-7E22-1E47-F495-01A1D48FE688}"/>
              </a:ext>
            </a:extLst>
          </p:cNvPr>
          <p:cNvCxnSpPr>
            <a:cxnSpLocks/>
          </p:cNvCxnSpPr>
          <p:nvPr/>
        </p:nvCxnSpPr>
        <p:spPr>
          <a:xfrm rot="16200000" flipH="1">
            <a:off x="7289358" y="3064975"/>
            <a:ext cx="3419215" cy="413143"/>
          </a:xfrm>
          <a:prstGeom prst="bentConnector3">
            <a:avLst>
              <a:gd name="adj1" fmla="val 69575"/>
            </a:avLst>
          </a:prstGeom>
          <a:ln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3FB21649-DA01-A6BD-F117-2C008E07561F}"/>
              </a:ext>
            </a:extLst>
          </p:cNvPr>
          <p:cNvCxnSpPr>
            <a:cxnSpLocks/>
            <a:stCxn id="27" idx="2"/>
            <a:endCxn id="40" idx="3"/>
          </p:cNvCxnSpPr>
          <p:nvPr/>
        </p:nvCxnSpPr>
        <p:spPr>
          <a:xfrm rot="5400000">
            <a:off x="9421592" y="4144717"/>
            <a:ext cx="1709608" cy="609600"/>
          </a:xfrm>
          <a:prstGeom prst="bentConnector2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Arrow: Left-Right 46">
            <a:extLst>
              <a:ext uri="{FF2B5EF4-FFF2-40B4-BE49-F238E27FC236}">
                <a16:creationId xmlns:a16="http://schemas.microsoft.com/office/drawing/2014/main" id="{A3E1DAFB-6206-13BE-607B-1BEE944BF1A0}"/>
              </a:ext>
            </a:extLst>
          </p:cNvPr>
          <p:cNvSpPr/>
          <p:nvPr/>
        </p:nvSpPr>
        <p:spPr>
          <a:xfrm>
            <a:off x="7395984" y="3252480"/>
            <a:ext cx="1911808" cy="219750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Arrow: Left-Right 48">
            <a:extLst>
              <a:ext uri="{FF2B5EF4-FFF2-40B4-BE49-F238E27FC236}">
                <a16:creationId xmlns:a16="http://schemas.microsoft.com/office/drawing/2014/main" id="{26FB2665-00BC-C456-35F9-C39C78FFD219}"/>
              </a:ext>
            </a:extLst>
          </p:cNvPr>
          <p:cNvSpPr/>
          <p:nvPr/>
        </p:nvSpPr>
        <p:spPr>
          <a:xfrm rot="1502134">
            <a:off x="7125652" y="3988185"/>
            <a:ext cx="778423" cy="179145"/>
          </a:xfrm>
          <a:prstGeom prst="left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Arrow: Left-Right 49">
            <a:extLst>
              <a:ext uri="{FF2B5EF4-FFF2-40B4-BE49-F238E27FC236}">
                <a16:creationId xmlns:a16="http://schemas.microsoft.com/office/drawing/2014/main" id="{E8BEAC64-8340-CE21-73B3-4DC36FDDB8ED}"/>
              </a:ext>
            </a:extLst>
          </p:cNvPr>
          <p:cNvSpPr/>
          <p:nvPr/>
        </p:nvSpPr>
        <p:spPr>
          <a:xfrm rot="19328417">
            <a:off x="7078863" y="2291295"/>
            <a:ext cx="1354318" cy="189833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6DA4CEF-2067-1E36-330C-AAD003154444}"/>
              </a:ext>
            </a:extLst>
          </p:cNvPr>
          <p:cNvSpPr/>
          <p:nvPr/>
        </p:nvSpPr>
        <p:spPr>
          <a:xfrm>
            <a:off x="1179659" y="1236667"/>
            <a:ext cx="2394408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bIns="18288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TECHNOLOGIES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84133EA-ED33-8DA2-362F-A85456F615D8}"/>
              </a:ext>
            </a:extLst>
          </p:cNvPr>
          <p:cNvSpPr/>
          <p:nvPr/>
        </p:nvSpPr>
        <p:spPr>
          <a:xfrm>
            <a:off x="1306004" y="1091081"/>
            <a:ext cx="2394408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bIns="18288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TECHNOLOGIES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C7EEDDB-236B-81F3-85DB-7AE415D894A6}"/>
              </a:ext>
            </a:extLst>
          </p:cNvPr>
          <p:cNvSpPr/>
          <p:nvPr/>
        </p:nvSpPr>
        <p:spPr>
          <a:xfrm>
            <a:off x="1432349" y="938681"/>
            <a:ext cx="2394408" cy="6463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bIns="18288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MEMBERS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340C984-CF56-6238-2344-C04F404D6554}"/>
              </a:ext>
            </a:extLst>
          </p:cNvPr>
          <p:cNvSpPr/>
          <p:nvPr/>
        </p:nvSpPr>
        <p:spPr>
          <a:xfrm>
            <a:off x="956301" y="2110415"/>
            <a:ext cx="2394408" cy="23391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ctr">
            <a:spAutoFit/>
          </a:bodyPr>
          <a:lstStyle/>
          <a:p>
            <a:pPr marL="169863" marR="0" lvl="0" indent="-16986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Posts</a:t>
            </a:r>
          </a:p>
          <a:p>
            <a:pPr marL="169863" marR="0" lvl="0" indent="-16986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schemeClr val="tx1"/>
                </a:solidFill>
                <a:latin typeface="Aptos" panose="02110004020202020204"/>
              </a:rPr>
              <a:t>Email</a:t>
            </a:r>
          </a:p>
          <a:p>
            <a:pPr marL="169863" marR="0" lvl="0" indent="-16986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Documents</a:t>
            </a:r>
          </a:p>
          <a:p>
            <a:pPr marL="461963" lvl="1" indent="-179388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ptos" panose="02110004020202020204"/>
              </a:rPr>
              <a:t>Data</a:t>
            </a:r>
          </a:p>
          <a:p>
            <a:pPr marL="461963" lvl="1" indent="-179388">
              <a:buFont typeface="Arial" panose="020B0604020202020204" pitchFamily="34" charset="0"/>
              <a:buChar char="•"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Files</a:t>
            </a:r>
          </a:p>
          <a:p>
            <a:pPr marL="461963" lvl="1" indent="-179388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ptos" panose="02110004020202020204"/>
              </a:rPr>
              <a:t>Images</a:t>
            </a:r>
          </a:p>
          <a:p>
            <a:pPr marL="461963" lvl="1" indent="-179388">
              <a:buFont typeface="Arial" panose="020B0604020202020204" pitchFamily="34" charset="0"/>
              <a:buChar char="•"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Videos</a:t>
            </a:r>
          </a:p>
        </p:txBody>
      </p: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BB704FDA-292D-6C3B-07B8-1CDB57E589AD}"/>
              </a:ext>
            </a:extLst>
          </p:cNvPr>
          <p:cNvCxnSpPr>
            <a:cxnSpLocks/>
            <a:stCxn id="53" idx="1"/>
            <a:endCxn id="54" idx="1"/>
          </p:cNvCxnSpPr>
          <p:nvPr/>
        </p:nvCxnSpPr>
        <p:spPr>
          <a:xfrm rot="10800000" flipV="1">
            <a:off x="956301" y="1261846"/>
            <a:ext cx="476048" cy="2018119"/>
          </a:xfrm>
          <a:prstGeom prst="bentConnector3">
            <a:avLst>
              <a:gd name="adj1" fmla="val 148020"/>
            </a:avLst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Arrow: Left-Right 58">
            <a:extLst>
              <a:ext uri="{FF2B5EF4-FFF2-40B4-BE49-F238E27FC236}">
                <a16:creationId xmlns:a16="http://schemas.microsoft.com/office/drawing/2014/main" id="{3E77B7EE-3849-7846-2DAD-891452504580}"/>
              </a:ext>
            </a:extLst>
          </p:cNvPr>
          <p:cNvSpPr/>
          <p:nvPr/>
        </p:nvSpPr>
        <p:spPr>
          <a:xfrm>
            <a:off x="2634763" y="2785500"/>
            <a:ext cx="1354318" cy="189833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F6D38246-CD5D-0322-70EA-80411718FA97}"/>
              </a:ext>
            </a:extLst>
          </p:cNvPr>
          <p:cNvSpPr/>
          <p:nvPr/>
        </p:nvSpPr>
        <p:spPr>
          <a:xfrm>
            <a:off x="3458499" y="124524"/>
            <a:ext cx="6036455" cy="461665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TeraOpenScience Tech/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/Forum Relationships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40795A3D-C635-1DD6-16C8-38395AC0B242}"/>
              </a:ext>
            </a:extLst>
          </p:cNvPr>
          <p:cNvSpPr/>
          <p:nvPr/>
        </p:nvSpPr>
        <p:spPr>
          <a:xfrm>
            <a:off x="263933" y="5070334"/>
            <a:ext cx="7335315" cy="129266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ctr">
            <a:spAutoFit/>
          </a:bodyPr>
          <a:lstStyle/>
          <a:p>
            <a:pPr marL="115888" marR="0" lvl="0" indent="-115888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Relationships and Dependencies</a:t>
            </a:r>
          </a:p>
          <a:p>
            <a:pPr marL="284163" lvl="1" indent="-168275">
              <a:buFont typeface="Arial" panose="020B0604020202020204" pitchFamily="34" charset="0"/>
              <a:buChar char="•"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Members can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Create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FORUMS, TECHNOLOGIES and PROJECTS</a:t>
            </a:r>
          </a:p>
          <a:p>
            <a:pPr marL="284163" lvl="1" indent="-168275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latin typeface="Aptos" panose="02110004020202020204"/>
              </a:rPr>
              <a:t>Topics can only be part of TECHNOLOGIES</a:t>
            </a:r>
          </a:p>
          <a:p>
            <a:pPr marL="284163" lvl="1" indent="-168275">
              <a:buFont typeface="Arial" panose="020B0604020202020204" pitchFamily="34" charset="0"/>
              <a:buChar char="•"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FORUMS must include MEMBER(S) </a:t>
            </a:r>
            <a:r>
              <a:rPr kumimoji="0" lang="en-US" sz="1200" b="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TECHNOLOGIES/Topics </a:t>
            </a:r>
            <a:r>
              <a:rPr kumimoji="0" lang="en-US" sz="1200" b="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PROJECTS (or both)</a:t>
            </a:r>
          </a:p>
          <a:p>
            <a:pPr marL="284163" lvl="1" indent="-168275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latin typeface="Aptos" panose="02110004020202020204"/>
              </a:rPr>
              <a:t>Documents are </a:t>
            </a:r>
            <a:r>
              <a:rPr lang="en-US" sz="1200" i="1" dirty="0">
                <a:solidFill>
                  <a:schemeClr val="tx1"/>
                </a:solidFill>
                <a:latin typeface="Aptos" panose="02110004020202020204"/>
              </a:rPr>
              <a:t>owned</a:t>
            </a:r>
            <a:r>
              <a:rPr lang="en-US" sz="1200" dirty="0">
                <a:solidFill>
                  <a:schemeClr val="tx1"/>
                </a:solidFill>
                <a:latin typeface="Aptos" panose="02110004020202020204"/>
              </a:rPr>
              <a:t> by a MEMBER, and may be visible in all these views (via links, not duplicated)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4163" lvl="1" indent="-168275">
              <a:buFont typeface="Arial" panose="020B0604020202020204" pitchFamily="34" charset="0"/>
              <a:buChar char="•"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All these views are access controlled by the member creator of the TECHNOLOGY, PROJECT or FORUM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D349F6E5-6AB6-4591-07EF-EC38038E3314}"/>
              </a:ext>
            </a:extLst>
          </p:cNvPr>
          <p:cNvSpPr/>
          <p:nvPr/>
        </p:nvSpPr>
        <p:spPr>
          <a:xfrm>
            <a:off x="10858577" y="4921087"/>
            <a:ext cx="1166144" cy="12618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ctr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Documents</a:t>
            </a:r>
          </a:p>
          <a:p>
            <a:pPr marL="166688" lvl="1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Aptos" panose="02110004020202020204"/>
              </a:rPr>
              <a:t>Data</a:t>
            </a:r>
          </a:p>
          <a:p>
            <a:pPr marL="166688" lvl="1" indent="-166688">
              <a:buFont typeface="Arial" panose="020B0604020202020204" pitchFamily="34" charset="0"/>
              <a:buChar char="•"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Files</a:t>
            </a:r>
          </a:p>
          <a:p>
            <a:pPr marL="166688" lvl="1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Aptos" panose="02110004020202020204"/>
              </a:rPr>
              <a:t>Images</a:t>
            </a:r>
          </a:p>
          <a:p>
            <a:pPr marL="166688" lvl="1" indent="-166688">
              <a:buFont typeface="Arial" panose="020B0604020202020204" pitchFamily="34" charset="0"/>
              <a:buChar char="•"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Videos</a:t>
            </a:r>
          </a:p>
        </p:txBody>
      </p:sp>
    </p:spTree>
    <p:extLst>
      <p:ext uri="{BB962C8B-B14F-4D97-AF65-F5344CB8AC3E}">
        <p14:creationId xmlns:p14="http://schemas.microsoft.com/office/powerpoint/2010/main" val="4105671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C3C98-F83B-19DB-F9E7-284EAB554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1B5A49F-E4EF-43B2-A455-F2ED0C4551D6}"/>
              </a:ext>
            </a:extLst>
          </p:cNvPr>
          <p:cNvSpPr/>
          <p:nvPr/>
        </p:nvSpPr>
        <p:spPr>
          <a:xfrm>
            <a:off x="3651703" y="1631628"/>
            <a:ext cx="2686028" cy="113400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FORUM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F06ED2-EBAC-144D-CE6F-817E1949138E}"/>
              </a:ext>
            </a:extLst>
          </p:cNvPr>
          <p:cNvSpPr/>
          <p:nvPr/>
        </p:nvSpPr>
        <p:spPr>
          <a:xfrm>
            <a:off x="6772676" y="792287"/>
            <a:ext cx="2394408" cy="6463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bIns="18288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TECHNOLOGIES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1CFB8A6-F96E-757D-DF4F-743FE1BC58C0}"/>
              </a:ext>
            </a:extLst>
          </p:cNvPr>
          <p:cNvSpPr/>
          <p:nvPr/>
        </p:nvSpPr>
        <p:spPr>
          <a:xfrm>
            <a:off x="9188080" y="1847864"/>
            <a:ext cx="1532118" cy="6463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bIns="18288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Topics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FB982D-529E-4804-C988-D9E2C998BCD0}"/>
              </a:ext>
            </a:extLst>
          </p:cNvPr>
          <p:cNvSpPr/>
          <p:nvPr/>
        </p:nvSpPr>
        <p:spPr>
          <a:xfrm>
            <a:off x="6715728" y="3202851"/>
            <a:ext cx="1532118" cy="646331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bIns="18288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PROJECTS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EF8ABEC-1782-A3D0-D836-C8B4E788F8FF}"/>
              </a:ext>
            </a:extLst>
          </p:cNvPr>
          <p:cNvSpPr/>
          <p:nvPr/>
        </p:nvSpPr>
        <p:spPr>
          <a:xfrm>
            <a:off x="302638" y="586189"/>
            <a:ext cx="2394408" cy="6463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bIns="18288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MEMBERS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47E7389-15E0-F590-A810-A0947D9642EC}"/>
              </a:ext>
            </a:extLst>
          </p:cNvPr>
          <p:cNvSpPr/>
          <p:nvPr/>
        </p:nvSpPr>
        <p:spPr>
          <a:xfrm>
            <a:off x="3458499" y="124524"/>
            <a:ext cx="6036455" cy="461665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TeraOpenScience / TOS-WW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FF32EF-7B78-A226-5A0F-7F92692A1D4B}"/>
              </a:ext>
            </a:extLst>
          </p:cNvPr>
          <p:cNvSpPr/>
          <p:nvPr/>
        </p:nvSpPr>
        <p:spPr>
          <a:xfrm>
            <a:off x="3714263" y="2765634"/>
            <a:ext cx="2796832" cy="2554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ctr">
            <a:spAutoFit/>
          </a:bodyPr>
          <a:lstStyle/>
          <a:p>
            <a:pPr marL="166688" lvl="1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Aptos" panose="02110004020202020204"/>
              </a:rPr>
              <a:t>Members create Group(s)</a:t>
            </a:r>
          </a:p>
          <a:p>
            <a:pPr marL="344488" lvl="2" indent="-177800">
              <a:buFont typeface="Arial" panose="020B0604020202020204" pitchFamily="34" charset="0"/>
              <a:buChar char="•"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Founder/Creator</a:t>
            </a:r>
          </a:p>
          <a:p>
            <a:pPr marL="344488" lvl="2" indent="-1778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  <a:latin typeface="Aptos" panose="02110004020202020204"/>
              </a:rPr>
              <a:t>Invites</a:t>
            </a:r>
          </a:p>
          <a:p>
            <a:pPr marL="344488" lvl="2" indent="-177800">
              <a:buFont typeface="Arial" panose="020B0604020202020204" pitchFamily="34" charset="0"/>
              <a:buChar char="•"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Modify Group</a:t>
            </a:r>
          </a:p>
          <a:p>
            <a:pPr marL="344488" lvl="2" indent="-1778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Aptos" panose="02110004020202020204"/>
              </a:rPr>
              <a:t>Delete Group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166688" lvl="1" indent="-166688">
              <a:buFont typeface="Arial" panose="020B0604020202020204" pitchFamily="34" charset="0"/>
              <a:buChar char="•"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Create Brief</a:t>
            </a:r>
          </a:p>
          <a:p>
            <a:pPr marL="166688" lvl="1" indent="-166688">
              <a:buFont typeface="Arial" panose="020B0604020202020204" pitchFamily="34" charset="0"/>
              <a:buChar char="•"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Messages</a:t>
            </a:r>
          </a:p>
          <a:p>
            <a:pPr marL="344488" lvl="2" indent="-177800">
              <a:buFont typeface="Arial" panose="020B0604020202020204" pitchFamily="34" charset="0"/>
              <a:buChar char="•"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Posts</a:t>
            </a:r>
          </a:p>
          <a:p>
            <a:pPr marL="344488" lvl="2" indent="-1778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Aptos" panose="02110004020202020204"/>
              </a:rPr>
              <a:t>Emails (internal and external)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166688" lvl="1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Aptos" panose="02110004020202020204"/>
              </a:rPr>
              <a:t>Documents</a:t>
            </a:r>
          </a:p>
          <a:p>
            <a:pPr marL="166688" lvl="1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  <a:latin typeface="Aptos" panose="02110004020202020204"/>
              </a:rPr>
              <a:t>Business Plan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CB2326-B91B-CDDB-E93B-C4018E9CB8FF}"/>
              </a:ext>
            </a:extLst>
          </p:cNvPr>
          <p:cNvSpPr/>
          <p:nvPr/>
        </p:nvSpPr>
        <p:spPr>
          <a:xfrm>
            <a:off x="6735018" y="1423572"/>
            <a:ext cx="2953774" cy="1477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ctr">
            <a:spAutoFit/>
          </a:bodyPr>
          <a:lstStyle/>
          <a:p>
            <a:pPr marL="166688" lvl="1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Aptos" panose="02110004020202020204"/>
              </a:rPr>
              <a:t>Members create TECHNOLOGIES</a:t>
            </a:r>
          </a:p>
          <a:p>
            <a:pPr marL="344488" lvl="2" indent="-177800">
              <a:buFont typeface="Arial" panose="020B0604020202020204" pitchFamily="34" charset="0"/>
              <a:buChar char="•"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Title</a:t>
            </a:r>
          </a:p>
          <a:p>
            <a:pPr marL="344488" lvl="2" indent="-1778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Aptos" panose="02110004020202020204"/>
              </a:rPr>
              <a:t>Summary</a:t>
            </a:r>
          </a:p>
          <a:p>
            <a:pPr marL="344488" lvl="2" indent="-177800">
              <a:buFont typeface="Arial" panose="020B0604020202020204" pitchFamily="34" charset="0"/>
              <a:buChar char="•"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Details</a:t>
            </a:r>
          </a:p>
          <a:p>
            <a:pPr marL="166688" lvl="1" indent="-166688">
              <a:buFont typeface="Arial" panose="020B0604020202020204" pitchFamily="34" charset="0"/>
              <a:buChar char="•"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Assign to STEM Category</a:t>
            </a:r>
          </a:p>
          <a:p>
            <a:pPr marL="166688" lvl="1" indent="-166688">
              <a:buFont typeface="Arial" panose="020B0604020202020204" pitchFamily="34" charset="0"/>
              <a:buChar char="•"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Create Topics</a:t>
            </a:r>
            <a:endParaRPr lang="en-US" sz="1400" dirty="0">
              <a:solidFill>
                <a:schemeClr val="tx1"/>
              </a:solidFill>
              <a:latin typeface="Aptos" panose="0211000402020202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8DE837-4DA0-2AD5-09F5-1A4ACC2A3F0D}"/>
              </a:ext>
            </a:extLst>
          </p:cNvPr>
          <p:cNvSpPr/>
          <p:nvPr/>
        </p:nvSpPr>
        <p:spPr>
          <a:xfrm>
            <a:off x="9045577" y="2472981"/>
            <a:ext cx="2686028" cy="1477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ctr">
            <a:spAutoFit/>
          </a:bodyPr>
          <a:lstStyle/>
          <a:p>
            <a:pPr marL="166688" lvl="1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Aptos" panose="02110004020202020204"/>
              </a:rPr>
              <a:t>Topics are in a TECHNOLOGY (one or more)</a:t>
            </a:r>
          </a:p>
          <a:p>
            <a:pPr marL="166688" lvl="1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Aptos" panose="02110004020202020204"/>
              </a:rPr>
              <a:t>Members create Topics</a:t>
            </a:r>
          </a:p>
          <a:p>
            <a:pPr marL="344488" lvl="2" indent="-177800">
              <a:buFont typeface="Arial" panose="020B0604020202020204" pitchFamily="34" charset="0"/>
              <a:buChar char="•"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Title</a:t>
            </a:r>
          </a:p>
          <a:p>
            <a:pPr marL="344488" lvl="2" indent="-1778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Aptos" panose="02110004020202020204"/>
              </a:rPr>
              <a:t>Summary</a:t>
            </a:r>
          </a:p>
          <a:p>
            <a:pPr marL="344488" lvl="2" indent="-177800">
              <a:buFont typeface="Arial" panose="020B0604020202020204" pitchFamily="34" charset="0"/>
              <a:buChar char="•"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Details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E1967F-E0D2-D82E-30DF-5D53FB5F9FDE}"/>
              </a:ext>
            </a:extLst>
          </p:cNvPr>
          <p:cNvSpPr/>
          <p:nvPr/>
        </p:nvSpPr>
        <p:spPr>
          <a:xfrm>
            <a:off x="6573655" y="3856699"/>
            <a:ext cx="2953774" cy="2123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ctr">
            <a:spAutoFit/>
          </a:bodyPr>
          <a:lstStyle/>
          <a:p>
            <a:pPr marL="166688" lvl="1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Aptos" panose="02110004020202020204"/>
              </a:rPr>
              <a:t>PROJECTS are associated with a single TECHNOLOGY or Topic</a:t>
            </a:r>
          </a:p>
          <a:p>
            <a:pPr marL="166688" lvl="1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Aptos" panose="02110004020202020204"/>
              </a:rPr>
              <a:t>Members create PROJECTS</a:t>
            </a:r>
          </a:p>
          <a:p>
            <a:pPr marL="344488" lvl="2" indent="-177800">
              <a:buFont typeface="Arial" panose="020B0604020202020204" pitchFamily="34" charset="0"/>
              <a:buChar char="•"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Title</a:t>
            </a:r>
          </a:p>
          <a:p>
            <a:pPr marL="344488" lvl="2" indent="-1778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Aptos" panose="02110004020202020204"/>
              </a:rPr>
              <a:t>Summary</a:t>
            </a:r>
          </a:p>
          <a:p>
            <a:pPr marL="344488" lvl="2" indent="-177800">
              <a:buFont typeface="Arial" panose="020B0604020202020204" pitchFamily="34" charset="0"/>
              <a:buChar char="•"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Details</a:t>
            </a:r>
          </a:p>
          <a:p>
            <a:pPr marL="166688" lvl="1" indent="-166688">
              <a:buFont typeface="Arial" panose="020B0604020202020204" pitchFamily="34" charset="0"/>
              <a:buChar char="•"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PROJECTS may be Active or Private or Closed</a:t>
            </a:r>
          </a:p>
          <a:p>
            <a:pPr marL="166688" lvl="1" indent="-166688">
              <a:buFont typeface="Arial" panose="020B0604020202020204" pitchFamily="34" charset="0"/>
              <a:buChar char="•"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Members may create Subprojects</a:t>
            </a:r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D4AAE218-4D65-67B8-4E86-3986F93D5ACA}"/>
              </a:ext>
            </a:extLst>
          </p:cNvPr>
          <p:cNvSpPr/>
          <p:nvPr/>
        </p:nvSpPr>
        <p:spPr>
          <a:xfrm rot="16200000">
            <a:off x="1482157" y="4074921"/>
            <a:ext cx="399925" cy="2796832"/>
          </a:xfrm>
          <a:prstGeom prst="leftBrace">
            <a:avLst>
              <a:gd name="adj1" fmla="val 8333"/>
              <a:gd name="adj2" fmla="val 47665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7665058F-C6D7-02A4-0FF6-2A97704F87CD}"/>
              </a:ext>
            </a:extLst>
          </p:cNvPr>
          <p:cNvSpPr/>
          <p:nvPr/>
        </p:nvSpPr>
        <p:spPr>
          <a:xfrm rot="16200000">
            <a:off x="7399840" y="1990356"/>
            <a:ext cx="461665" cy="7957939"/>
          </a:xfrm>
          <a:prstGeom prst="leftBrace">
            <a:avLst>
              <a:gd name="adj1" fmla="val 8333"/>
              <a:gd name="adj2" fmla="val 47665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992D9C-D992-C5F8-376B-3C4C005E3620}"/>
              </a:ext>
            </a:extLst>
          </p:cNvPr>
          <p:cNvSpPr/>
          <p:nvPr/>
        </p:nvSpPr>
        <p:spPr>
          <a:xfrm>
            <a:off x="484915" y="5708475"/>
            <a:ext cx="2394408" cy="738664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Communication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&amp; Exposure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46B168-48AC-C0C1-1178-05666C7DA7ED}"/>
              </a:ext>
            </a:extLst>
          </p:cNvPr>
          <p:cNvSpPr/>
          <p:nvPr/>
        </p:nvSpPr>
        <p:spPr>
          <a:xfrm>
            <a:off x="5285630" y="6271811"/>
            <a:ext cx="3902450" cy="461665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Collaboration </a:t>
            </a:r>
            <a:r>
              <a:rPr lang="en-US" b="1" dirty="0">
                <a:solidFill>
                  <a:schemeClr val="bg1"/>
                </a:solidFill>
                <a:latin typeface="Aptos" panose="02110004020202020204"/>
              </a:rPr>
              <a:t>&amp; Innovation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4E5A7BE-DE43-1994-D231-139DD8C32F0D}"/>
              </a:ext>
            </a:extLst>
          </p:cNvPr>
          <p:cNvSpPr/>
          <p:nvPr/>
        </p:nvSpPr>
        <p:spPr>
          <a:xfrm>
            <a:off x="240078" y="1137736"/>
            <a:ext cx="2796832" cy="42473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bIns="182880" rtlCol="0" anchor="ctr">
            <a:spAutoFit/>
          </a:bodyPr>
          <a:lstStyle/>
          <a:p>
            <a:pPr marL="0" lvl="1"/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ALL</a:t>
            </a:r>
          </a:p>
          <a:p>
            <a:pPr marL="166688" lvl="2" indent="-166688">
              <a:buFont typeface="Arial" panose="020B0604020202020204" pitchFamily="34" charset="0"/>
              <a:buChar char="•"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Create Profile</a:t>
            </a:r>
          </a:p>
          <a:p>
            <a:pPr marL="166688" lvl="2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Send/Receive messages</a:t>
            </a:r>
          </a:p>
          <a:p>
            <a:pPr marL="344488" lvl="3" indent="-1778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Posts</a:t>
            </a:r>
          </a:p>
          <a:p>
            <a:pPr marL="344488" lvl="3" indent="-1778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Emails (int. and ext.)</a:t>
            </a:r>
          </a:p>
          <a:p>
            <a:pPr marL="166688" lvl="2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</a:rPr>
              <a:t>Create and curate Documents</a:t>
            </a:r>
          </a:p>
          <a:p>
            <a:pPr marL="166688" lvl="2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Nominate for DOI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lvl="1"/>
            <a:r>
              <a:rPr lang="en-US" sz="1400" b="1" dirty="0">
                <a:solidFill>
                  <a:schemeClr val="tx1"/>
                </a:solidFill>
                <a:latin typeface="Aptos" panose="02110004020202020204"/>
              </a:rPr>
              <a:t>Students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166688" lvl="2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  <a:latin typeface="Aptos" panose="02110004020202020204"/>
              </a:rPr>
              <a:t>Post </a:t>
            </a:r>
          </a:p>
          <a:p>
            <a:pPr marL="344488" lvl="3" indent="-177800">
              <a:buFont typeface="Arial" panose="020B0604020202020204" pitchFamily="34" charset="0"/>
              <a:buChar char="•"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Resume/CV</a:t>
            </a:r>
          </a:p>
          <a:p>
            <a:pPr marL="344488" lvl="3" indent="-1778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  <a:latin typeface="Aptos" panose="02110004020202020204"/>
              </a:rPr>
              <a:t>Scientific work</a:t>
            </a:r>
          </a:p>
          <a:p>
            <a:pPr marL="344488" lvl="3" indent="-177800">
              <a:buFont typeface="Arial" panose="020B0604020202020204" pitchFamily="34" charset="0"/>
              <a:buChar char="•"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Dissertation</a:t>
            </a:r>
          </a:p>
          <a:p>
            <a:pPr marL="166688" lvl="2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  <a:latin typeface="Aptos" panose="02110004020202020204"/>
              </a:rPr>
              <a:t>Seek Peer review</a:t>
            </a:r>
          </a:p>
          <a:p>
            <a:pPr marL="166688" lvl="2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Aptos" panose="02110004020202020204"/>
              </a:rPr>
              <a:t>Seek nomination for DOI</a:t>
            </a:r>
          </a:p>
          <a:p>
            <a:pPr marL="0" lvl="1"/>
            <a:r>
              <a:rPr lang="en-US" sz="1400" b="1" dirty="0">
                <a:solidFill>
                  <a:schemeClr val="tx1"/>
                </a:solidFill>
                <a:latin typeface="Aptos" panose="02110004020202020204"/>
              </a:rPr>
              <a:t>Professionals</a:t>
            </a:r>
          </a:p>
          <a:p>
            <a:pPr marL="166688" lvl="2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  <a:latin typeface="Aptos" panose="02110004020202020204"/>
              </a:rPr>
              <a:t>Post open Positions</a:t>
            </a:r>
          </a:p>
          <a:p>
            <a:pPr marL="166688" lvl="2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  <a:latin typeface="Aptos" panose="02110004020202020204"/>
              </a:rPr>
              <a:t>Post dormant IP</a:t>
            </a:r>
          </a:p>
          <a:p>
            <a:pPr marL="166688" lvl="2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Aptos" panose="02110004020202020204"/>
              </a:rPr>
              <a:t>Post potential projects</a:t>
            </a:r>
          </a:p>
        </p:txBody>
      </p:sp>
    </p:spTree>
    <p:extLst>
      <p:ext uri="{BB962C8B-B14F-4D97-AF65-F5344CB8AC3E}">
        <p14:creationId xmlns:p14="http://schemas.microsoft.com/office/powerpoint/2010/main" val="2743270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49C35F8-BF1C-48BB-5E11-5DCD23D3615C}"/>
              </a:ext>
            </a:extLst>
          </p:cNvPr>
          <p:cNvSpPr/>
          <p:nvPr/>
        </p:nvSpPr>
        <p:spPr>
          <a:xfrm>
            <a:off x="2230456" y="328910"/>
            <a:ext cx="6727807" cy="26468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ctr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Proposed Technologies Categories based on STEM 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(excludes Engineering and Mathematics categories)</a:t>
            </a:r>
          </a:p>
          <a:p>
            <a:pPr marL="169863" marR="0" lvl="0" indent="-16986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Chemistry</a:t>
            </a:r>
          </a:p>
          <a:p>
            <a:pPr marL="169863" marR="0" lvl="0" indent="-16986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b="1" dirty="0">
                <a:solidFill>
                  <a:schemeClr val="tx1"/>
                </a:solidFill>
                <a:latin typeface="Aptos" panose="02110004020202020204"/>
              </a:rPr>
              <a:t>Computer Science</a:t>
            </a:r>
          </a:p>
          <a:p>
            <a:pPr marL="169863" marR="0" lvl="0" indent="-16986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Environmental Science</a:t>
            </a:r>
          </a:p>
          <a:p>
            <a:pPr marL="169863" marR="0" lvl="0" indent="-16986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b="1" dirty="0">
                <a:solidFill>
                  <a:schemeClr val="tx1"/>
                </a:solidFill>
                <a:latin typeface="Aptos" panose="02110004020202020204"/>
              </a:rPr>
              <a:t>Bioscience &amp; Medical</a:t>
            </a:r>
          </a:p>
          <a:p>
            <a:pPr marL="169863" marR="0" lvl="0" indent="-16986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Geoscience</a:t>
            </a:r>
          </a:p>
          <a:p>
            <a:pPr marL="169863" marR="0" lvl="0" indent="-16986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b="1" dirty="0">
                <a:solidFill>
                  <a:schemeClr val="tx1"/>
                </a:solidFill>
                <a:latin typeface="Aptos" panose="02110004020202020204"/>
              </a:rPr>
              <a:t>Physics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863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44784-64EC-6057-9AFC-4E330BDBC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366BA51-7B17-0416-79F6-FA37C76E053C}"/>
              </a:ext>
            </a:extLst>
          </p:cNvPr>
          <p:cNvSpPr/>
          <p:nvPr/>
        </p:nvSpPr>
        <p:spPr>
          <a:xfrm>
            <a:off x="2242331" y="789166"/>
            <a:ext cx="6727807" cy="38164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ctr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Business Plan*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169863" marR="0" lvl="0" indent="-16986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Complete Business Plan</a:t>
            </a:r>
          </a:p>
          <a:p>
            <a:pPr marL="169863" indent="-169863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tx1"/>
                </a:solidFill>
              </a:rPr>
              <a:t>Target Financials with NPV</a:t>
            </a:r>
          </a:p>
          <a:p>
            <a:pPr marL="169863" indent="-169863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tx1"/>
                </a:solidFill>
              </a:rPr>
              <a:t>Business Model and Addressable Market</a:t>
            </a:r>
          </a:p>
          <a:p>
            <a:pPr marL="169863" lvl="0" indent="-169863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tx1"/>
                </a:solidFill>
              </a:rPr>
              <a:t>Supply Chain Plan</a:t>
            </a:r>
          </a:p>
          <a:p>
            <a:pPr marL="169863" lvl="0" indent="-169863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tx1"/>
                </a:solidFill>
              </a:rPr>
              <a:t>Marketing Plan</a:t>
            </a:r>
          </a:p>
          <a:p>
            <a:pPr marL="169863" lvl="0" indent="-169863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tx1"/>
                </a:solidFill>
              </a:rPr>
              <a:t>HR Plan</a:t>
            </a:r>
          </a:p>
          <a:p>
            <a:pPr marL="169863" marR="0" lvl="0" indent="-16986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Field Tested</a:t>
            </a:r>
          </a:p>
          <a:p>
            <a:pPr marL="169863" marR="0" lvl="0" indent="-16986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dirty="0">
              <a:solidFill>
                <a:schemeClr val="tx1"/>
              </a:solidFill>
              <a:latin typeface="Aptos" panose="02110004020202020204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*This Business Plan entity should be visible </a:t>
            </a:r>
            <a:r>
              <a:rPr lang="en-US" sz="1400" dirty="0">
                <a:solidFill>
                  <a:schemeClr val="tx1"/>
                </a:solidFill>
                <a:latin typeface="Aptos" panose="02110004020202020204"/>
              </a:rPr>
              <a:t>more prominently than other documents. </a:t>
            </a:r>
            <a:r>
              <a:rPr lang="en-US" sz="1400">
                <a:solidFill>
                  <a:schemeClr val="tx1"/>
                </a:solidFill>
                <a:latin typeface="Aptos" panose="02110004020202020204"/>
              </a:rPr>
              <a:t>It should </a:t>
            </a:r>
            <a:r>
              <a:rPr lang="en-US" sz="1400" dirty="0">
                <a:solidFill>
                  <a:schemeClr val="tx1"/>
                </a:solidFill>
                <a:latin typeface="Aptos" panose="02110004020202020204"/>
              </a:rPr>
              <a:t>be structured with components or sections like those listed above.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Let’s discuss where the links and access to this document should exist within the Tech/</a:t>
            </a:r>
            <a:r>
              <a:rPr kumimoji="0" lang="en-US" sz="14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Proj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/Forum structure.</a:t>
            </a:r>
          </a:p>
        </p:txBody>
      </p:sp>
    </p:spTree>
    <p:extLst>
      <p:ext uri="{BB962C8B-B14F-4D97-AF65-F5344CB8AC3E}">
        <p14:creationId xmlns:p14="http://schemas.microsoft.com/office/powerpoint/2010/main" val="233447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1534547-7C69-2760-6544-496A3B02A12C}"/>
              </a:ext>
            </a:extLst>
          </p:cNvPr>
          <p:cNvSpPr/>
          <p:nvPr/>
        </p:nvSpPr>
        <p:spPr>
          <a:xfrm>
            <a:off x="1761758" y="580524"/>
            <a:ext cx="2686028" cy="113400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FORUM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37991C-0C06-CD1B-8D5E-EC8BEC573BB7}"/>
              </a:ext>
            </a:extLst>
          </p:cNvPr>
          <p:cNvSpPr/>
          <p:nvPr/>
        </p:nvSpPr>
        <p:spPr>
          <a:xfrm>
            <a:off x="571044" y="2156087"/>
            <a:ext cx="5267481" cy="32470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ctr">
            <a:spAutoFit/>
          </a:bodyPr>
          <a:lstStyle/>
          <a:p>
            <a:pPr marL="0" lvl="1">
              <a:spcAft>
                <a:spcPts val="600"/>
              </a:spcAft>
            </a:pPr>
            <a:r>
              <a:rPr lang="en-US" dirty="0">
                <a:solidFill>
                  <a:srgbClr val="FFFF00"/>
                </a:solidFill>
                <a:highlight>
                  <a:srgbClr val="000000"/>
                </a:highlight>
                <a:latin typeface="Aptos" panose="02110004020202020204"/>
              </a:rPr>
              <a:t>From the FORUMS Menu: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ptos" panose="02110004020202020204"/>
              </a:rPr>
              <a:t>Select </a:t>
            </a:r>
            <a:r>
              <a:rPr lang="en-US" sz="1600" b="1" dirty="0">
                <a:solidFill>
                  <a:schemeClr val="tx1"/>
                </a:solidFill>
                <a:latin typeface="Aptos" panose="02110004020202020204"/>
              </a:rPr>
              <a:t>Create</a:t>
            </a:r>
            <a:r>
              <a:rPr lang="en-US" sz="1600" dirty="0">
                <a:solidFill>
                  <a:schemeClr val="tx1"/>
                </a:solidFill>
                <a:latin typeface="Aptos" panose="02110004020202020204"/>
              </a:rPr>
              <a:t> FORUM button</a:t>
            </a:r>
          </a:p>
          <a:p>
            <a:pPr marL="166688" lvl="1" indent="-166688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ptos" panose="02110004020202020204"/>
              </a:rPr>
              <a:t>User has option to choose a TECHNOLOGY or Topic or PROJECT where this FORUM will live (must choose one). The user becomes the FORUM creator</a:t>
            </a:r>
          </a:p>
          <a:p>
            <a:pPr marL="166688" lvl="1" indent="-166688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ptos" panose="02110004020202020204"/>
              </a:rPr>
              <a:t>The creator of the FORUM must write the brief, invite members, manage the group membership and all documents</a:t>
            </a:r>
          </a:p>
          <a:p>
            <a:pPr marL="166688" lvl="1" indent="-166688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ptos" panose="02110004020202020204"/>
              </a:rPr>
              <a:t>Messages, Posts and Documents are accessed (and archived) within this FORUM</a:t>
            </a:r>
          </a:p>
          <a:p>
            <a:pPr marL="166688" lvl="1" indent="-166688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ptos" panose="02110004020202020204"/>
              </a:rPr>
              <a:t>The FORUM may be moved to/from a TECHNOLOGY/Topic or PROJECT by the creator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E61FE8-AB32-6A22-C0F9-41D946D8405A}"/>
              </a:ext>
            </a:extLst>
          </p:cNvPr>
          <p:cNvSpPr/>
          <p:nvPr/>
        </p:nvSpPr>
        <p:spPr>
          <a:xfrm>
            <a:off x="6172251" y="2171477"/>
            <a:ext cx="5548718" cy="30008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ctr">
            <a:spAutoFit/>
          </a:bodyPr>
          <a:lstStyle/>
          <a:p>
            <a:pPr marL="0" lvl="1"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  <a:highlight>
                  <a:srgbClr val="008080"/>
                </a:highlight>
                <a:latin typeface="Aptos" panose="02110004020202020204"/>
              </a:rPr>
              <a:t>From the TECHNOLOGIES, Topics or PROECTS Menu:</a:t>
            </a:r>
          </a:p>
          <a:p>
            <a:pPr marL="166688" lvl="1" indent="-166688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ptos" panose="02110004020202020204"/>
              </a:rPr>
              <a:t>Select </a:t>
            </a:r>
            <a:r>
              <a:rPr lang="en-US" sz="1600" b="1" dirty="0">
                <a:solidFill>
                  <a:schemeClr val="tx1"/>
                </a:solidFill>
                <a:latin typeface="Aptos" panose="02110004020202020204"/>
              </a:rPr>
              <a:t>Create</a:t>
            </a:r>
            <a:r>
              <a:rPr lang="en-US" sz="1600" dirty="0">
                <a:solidFill>
                  <a:schemeClr val="tx1"/>
                </a:solidFill>
                <a:latin typeface="Aptos" panose="02110004020202020204"/>
              </a:rPr>
              <a:t> FORUM button</a:t>
            </a:r>
          </a:p>
          <a:p>
            <a:pPr marL="166688" lvl="1" indent="-166688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ptos" panose="02110004020202020204"/>
              </a:rPr>
              <a:t>This FORUM will live in the </a:t>
            </a:r>
            <a:r>
              <a:rPr lang="en-US" sz="1600" dirty="0">
                <a:solidFill>
                  <a:schemeClr val="tx1"/>
                </a:solidFill>
              </a:rPr>
              <a:t>TECHNOLOGIES, Topics or PROECTS category where it was created</a:t>
            </a:r>
          </a:p>
          <a:p>
            <a:pPr marL="166688" lvl="1" indent="-166688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ptos" panose="02110004020202020204"/>
              </a:rPr>
              <a:t>The creator of the FORUM must write the brief, invite members, manage the group membership and all documents</a:t>
            </a:r>
          </a:p>
          <a:p>
            <a:pPr marL="166688" lvl="1" indent="-166688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ptos" panose="02110004020202020204"/>
              </a:rPr>
              <a:t>Messages, Posts and Documents are accessed (and archived) within this FORUM</a:t>
            </a:r>
          </a:p>
          <a:p>
            <a:pPr marL="166688" lvl="1" indent="-166688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The FORUM may be moved to/from a TECHNOLOGY/Topic or PROJECT by the creator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329B0C-FB41-4E71-227E-DCDDA3A76CC4}"/>
              </a:ext>
            </a:extLst>
          </p:cNvPr>
          <p:cNvSpPr/>
          <p:nvPr/>
        </p:nvSpPr>
        <p:spPr>
          <a:xfrm>
            <a:off x="6380512" y="417911"/>
            <a:ext cx="2394408" cy="6463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bIns="18288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TECHNOLOGIES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DDAD28-BF2E-9D33-6E12-D824476E9CF5}"/>
              </a:ext>
            </a:extLst>
          </p:cNvPr>
          <p:cNvSpPr/>
          <p:nvPr/>
        </p:nvSpPr>
        <p:spPr>
          <a:xfrm>
            <a:off x="8505500" y="741076"/>
            <a:ext cx="1532118" cy="6463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bIns="18288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Topics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25981A-6E95-406B-A4F3-3A9230A2CA8F}"/>
              </a:ext>
            </a:extLst>
          </p:cNvPr>
          <p:cNvSpPr/>
          <p:nvPr/>
        </p:nvSpPr>
        <p:spPr>
          <a:xfrm>
            <a:off x="9815930" y="1147527"/>
            <a:ext cx="1532118" cy="646331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bIns="18288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PROJECTS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2770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9853B-1610-0049-02A6-425B054A5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D1EC227-9A56-28A4-3783-D9D3C6438B10}"/>
              </a:ext>
            </a:extLst>
          </p:cNvPr>
          <p:cNvSpPr/>
          <p:nvPr/>
        </p:nvSpPr>
        <p:spPr>
          <a:xfrm>
            <a:off x="5362186" y="2669879"/>
            <a:ext cx="1866889" cy="64633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FORUM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5F25804-AEBA-1759-EA8A-87F31298882F}"/>
              </a:ext>
            </a:extLst>
          </p:cNvPr>
          <p:cNvSpPr/>
          <p:nvPr/>
        </p:nvSpPr>
        <p:spPr>
          <a:xfrm>
            <a:off x="2829849" y="3531166"/>
            <a:ext cx="2394408" cy="6463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bIns="18288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TECHNOLOGIES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870FDCA-EAF7-EE13-9F84-C292897AEE29}"/>
              </a:ext>
            </a:extLst>
          </p:cNvPr>
          <p:cNvSpPr/>
          <p:nvPr/>
        </p:nvSpPr>
        <p:spPr>
          <a:xfrm>
            <a:off x="7229075" y="3531166"/>
            <a:ext cx="1532118" cy="646331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2880" bIns="182880" rtlCol="0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PROJECTS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91D63A-4825-202C-AA0B-D2B310A9A9BE}"/>
              </a:ext>
            </a:extLst>
          </p:cNvPr>
          <p:cNvSpPr/>
          <p:nvPr/>
        </p:nvSpPr>
        <p:spPr>
          <a:xfrm>
            <a:off x="3277402" y="966974"/>
            <a:ext cx="6036455" cy="1523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ctr">
            <a:spAutoFit/>
          </a:bodyPr>
          <a:lstStyle/>
          <a:p>
            <a:pPr marL="0" lvl="1" algn="ctr">
              <a:spcAft>
                <a:spcPts val="600"/>
              </a:spcAft>
            </a:pPr>
            <a:r>
              <a:rPr lang="en-US" sz="2400" dirty="0">
                <a:solidFill>
                  <a:schemeClr val="bg1"/>
                </a:solidFill>
                <a:highlight>
                  <a:srgbClr val="000000"/>
                </a:highlight>
                <a:latin typeface="Aptos" panose="02110004020202020204"/>
              </a:rPr>
              <a:t>How it Works:</a:t>
            </a:r>
          </a:p>
          <a:p>
            <a:pPr marL="171450" lvl="1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ptos" panose="02110004020202020204"/>
              </a:rPr>
              <a:t>Become a Member – Basic membership is Free</a:t>
            </a:r>
          </a:p>
          <a:p>
            <a:pPr marL="171450" lvl="1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ptos" panose="02110004020202020204"/>
              </a:rPr>
              <a:t>Collaborate with global innovators in a FORUM</a:t>
            </a:r>
          </a:p>
          <a:p>
            <a:pPr marL="171450" lvl="1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ptos" panose="02110004020202020204"/>
              </a:rPr>
              <a:t>Engage in PROJECTS based on TECHNOLOGIES that you create</a:t>
            </a:r>
          </a:p>
        </p:txBody>
      </p: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E1673594-FE7A-FF81-D121-DDD5D093371C}"/>
              </a:ext>
            </a:extLst>
          </p:cNvPr>
          <p:cNvCxnSpPr>
            <a:stCxn id="4" idx="1"/>
            <a:endCxn id="2" idx="0"/>
          </p:cNvCxnSpPr>
          <p:nvPr/>
        </p:nvCxnSpPr>
        <p:spPr>
          <a:xfrm rot="10800000" flipV="1">
            <a:off x="4027054" y="2993044"/>
            <a:ext cx="1335133" cy="538121"/>
          </a:xfrm>
          <a:prstGeom prst="curvedConnector2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E460DB6B-F690-34C3-1135-086DA1F7ECCF}"/>
              </a:ext>
            </a:extLst>
          </p:cNvPr>
          <p:cNvCxnSpPr>
            <a:cxnSpLocks/>
            <a:stCxn id="2" idx="3"/>
            <a:endCxn id="40" idx="1"/>
          </p:cNvCxnSpPr>
          <p:nvPr/>
        </p:nvCxnSpPr>
        <p:spPr>
          <a:xfrm>
            <a:off x="5224257" y="3854332"/>
            <a:ext cx="2004818" cy="12700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A1E3D5F6-67FE-8387-658C-7CD98CCD6A17}"/>
              </a:ext>
            </a:extLst>
          </p:cNvPr>
          <p:cNvCxnSpPr>
            <a:cxnSpLocks/>
            <a:stCxn id="4" idx="3"/>
            <a:endCxn id="40" idx="0"/>
          </p:cNvCxnSpPr>
          <p:nvPr/>
        </p:nvCxnSpPr>
        <p:spPr>
          <a:xfrm>
            <a:off x="7229075" y="2993045"/>
            <a:ext cx="766059" cy="538121"/>
          </a:xfrm>
          <a:prstGeom prst="curvedConnector2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375254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555</Words>
  <Application>Microsoft Office PowerPoint</Application>
  <PresentationFormat>Widescreen</PresentationFormat>
  <Paragraphs>137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Frazee</dc:creator>
  <cp:lastModifiedBy>Vinay Kumar Girish</cp:lastModifiedBy>
  <cp:revision>4</cp:revision>
  <dcterms:created xsi:type="dcterms:W3CDTF">2025-08-15T21:12:37Z</dcterms:created>
  <dcterms:modified xsi:type="dcterms:W3CDTF">2025-09-01T15:08:20Z</dcterms:modified>
</cp:coreProperties>
</file>