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Lst>
  <p:notesMasterIdLst>
    <p:notesMasterId r:id="rId3"/>
  </p:notesMasterIdLst>
  <p:sldSz cx="14630400" cy="8229600"/>
  <p:notesSz cx="8229600" cy="14630400"/>
  <p:embeddedFontLst>
    <p:embeddedFont>
      <p:font typeface="Fraunces Extra Bold"/>
      <p:regular r:id="rId8"/>
    </p:embeddedFont>
    <p:embeddedFont>
      <p:font typeface="Fraunces Extra Bold"/>
      <p:regular r:id="rId9"/>
    </p:embeddedFont>
    <p:embeddedFont>
      <p:font typeface="Nobile"/>
      <p:regular r:id="rId10"/>
    </p:embeddedFont>
    <p:embeddedFont>
      <p:font typeface="Nobile"/>
      <p:regular r:id="rId11"/>
    </p:embeddedFont>
    <p:embeddedFont>
      <p:font typeface="Nobile"/>
      <p:regular r:id="rId12"/>
    </p:embeddedFont>
    <p:embeddedFont>
      <p:font typeface="Nobile"/>
      <p:regular r:id="rId13"/>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8" Type="http://schemas.openxmlformats.org/officeDocument/2006/relationships/font" Target="fonts/font1.fntdata"/><Relationship Id="rId9" Type="http://schemas.openxmlformats.org/officeDocument/2006/relationships/font" Target="fonts/font2.fntdata"/><Relationship Id="rId10" Type="http://schemas.openxmlformats.org/officeDocument/2006/relationships/font" Target="fonts/font3.fntdata"/><Relationship Id="rId11" Type="http://schemas.openxmlformats.org/officeDocument/2006/relationships/font" Target="fonts/font4.fntdata"/><Relationship Id="rId12" Type="http://schemas.openxmlformats.org/officeDocument/2006/relationships/font" Target="fonts/font5.fntdata"/><Relationship Id="rId13"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DEEEE1"/>
          </a:solidFill>
          <a:ln/>
        </p:spPr>
      </p:sp>
      <p:sp>
        <p:nvSpPr>
          <p:cNvPr id="3" name="Shape 1"/>
          <p:cNvSpPr/>
          <p:nvPr/>
        </p:nvSpPr>
        <p:spPr>
          <a:xfrm>
            <a:off x="0" y="0"/>
            <a:ext cx="14630400" cy="8229600"/>
          </a:xfrm>
          <a:prstGeom prst="rect">
            <a:avLst/>
          </a:prstGeom>
          <a:solidFill>
            <a:srgbClr val="FAFF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799862"/>
            <a:ext cx="5378768" cy="531614"/>
          </a:xfrm>
          <a:prstGeom prst="rect">
            <a:avLst/>
          </a:prstGeom>
          <a:noFill/>
          <a:ln/>
        </p:spPr>
        <p:txBody>
          <a:bodyPr wrap="none" lIns="0" tIns="0" rIns="0" bIns="0" rtlCol="0" anchor="t"/>
          <a:lstStyle/>
          <a:p>
            <a:pPr algn="l" indent="0" marL="0">
              <a:lnSpc>
                <a:spcPts val="4150"/>
              </a:lnSpc>
              <a:buNone/>
            </a:pPr>
            <a:r>
              <a:rPr lang="en-US" sz="3300" b="1" dirty="0">
                <a:solidFill>
                  <a:srgbClr val="3B4540"/>
                </a:solidFill>
                <a:latin typeface="Fraunces Extra Bold" pitchFamily="34" charset="0"/>
                <a:ea typeface="Fraunces Extra Bold" pitchFamily="34" charset="-122"/>
                <a:cs typeface="Fraunces Extra Bold" pitchFamily="34" charset="-120"/>
              </a:rPr>
              <a:t>High-Level Delivery Plan</a:t>
            </a:r>
            <a:endParaRPr lang="en-US" sz="3300" dirty="0"/>
          </a:p>
        </p:txBody>
      </p:sp>
      <p:sp>
        <p:nvSpPr>
          <p:cNvPr id="3" name="Text 1"/>
          <p:cNvSpPr/>
          <p:nvPr/>
        </p:nvSpPr>
        <p:spPr>
          <a:xfrm>
            <a:off x="793790" y="1671638"/>
            <a:ext cx="13042821" cy="544354"/>
          </a:xfrm>
          <a:prstGeom prst="rect">
            <a:avLst/>
          </a:prstGeom>
          <a:noFill/>
          <a:ln/>
        </p:spPr>
        <p:txBody>
          <a:bodyPr wrap="square" lIns="0" tIns="0" rIns="0" bIns="0" rtlCol="0" anchor="t"/>
          <a:lstStyle/>
          <a:p>
            <a:pPr algn="l" indent="0" marL="0">
              <a:lnSpc>
                <a:spcPts val="2100"/>
              </a:lnSpc>
              <a:buNone/>
            </a:pPr>
            <a:r>
              <a:rPr lang="en-US" sz="1300" dirty="0">
                <a:solidFill>
                  <a:srgbClr val="405449"/>
                </a:solidFill>
                <a:latin typeface="Nobile" pitchFamily="34" charset="0"/>
                <a:ea typeface="Nobile" pitchFamily="34" charset="-122"/>
                <a:cs typeface="Nobile" pitchFamily="34" charset="-120"/>
              </a:rPr>
              <a:t>Our phased approach spans approximately 2.5 months, structured into four key milestones and five focused sprints. This plan enables iterative development with continuous stakeholder feedback and deployment validation in the Stella Environment.</a:t>
            </a:r>
            <a:endParaRPr lang="en-US" sz="1300" dirty="0"/>
          </a:p>
        </p:txBody>
      </p:sp>
      <p:sp>
        <p:nvSpPr>
          <p:cNvPr id="4" name="Shape 2"/>
          <p:cNvSpPr/>
          <p:nvPr/>
        </p:nvSpPr>
        <p:spPr>
          <a:xfrm>
            <a:off x="793790" y="4918472"/>
            <a:ext cx="13042821" cy="22860"/>
          </a:xfrm>
          <a:prstGeom prst="roundRect">
            <a:avLst>
              <a:gd name="adj" fmla="val 669768"/>
            </a:avLst>
          </a:prstGeom>
          <a:solidFill>
            <a:srgbClr val="CED9CE"/>
          </a:solidFill>
          <a:ln/>
        </p:spPr>
      </p:sp>
      <p:sp>
        <p:nvSpPr>
          <p:cNvPr id="5" name="Shape 3"/>
          <p:cNvSpPr/>
          <p:nvPr/>
        </p:nvSpPr>
        <p:spPr>
          <a:xfrm>
            <a:off x="3327083" y="4408170"/>
            <a:ext cx="22860" cy="510302"/>
          </a:xfrm>
          <a:prstGeom prst="roundRect">
            <a:avLst>
              <a:gd name="adj" fmla="val 669768"/>
            </a:avLst>
          </a:prstGeom>
          <a:solidFill>
            <a:srgbClr val="CED9CE"/>
          </a:solidFill>
          <a:ln/>
        </p:spPr>
      </p:sp>
      <p:sp>
        <p:nvSpPr>
          <p:cNvPr id="6" name="Shape 4"/>
          <p:cNvSpPr/>
          <p:nvPr/>
        </p:nvSpPr>
        <p:spPr>
          <a:xfrm>
            <a:off x="3147179" y="4727138"/>
            <a:ext cx="382667" cy="382667"/>
          </a:xfrm>
          <a:prstGeom prst="roundRect">
            <a:avLst>
              <a:gd name="adj" fmla="val 40011"/>
            </a:avLst>
          </a:prstGeom>
          <a:solidFill>
            <a:srgbClr val="E8F3E8"/>
          </a:solidFill>
          <a:ln/>
        </p:spPr>
      </p:sp>
      <p:sp>
        <p:nvSpPr>
          <p:cNvPr id="7" name="Text 5"/>
          <p:cNvSpPr/>
          <p:nvPr/>
        </p:nvSpPr>
        <p:spPr>
          <a:xfrm>
            <a:off x="3210937" y="4758988"/>
            <a:ext cx="255151" cy="318968"/>
          </a:xfrm>
          <a:prstGeom prst="rect">
            <a:avLst/>
          </a:prstGeom>
          <a:noFill/>
          <a:ln/>
        </p:spPr>
        <p:txBody>
          <a:bodyPr wrap="none" lIns="0" tIns="0" rIns="0" bIns="0" rtlCol="0" anchor="t"/>
          <a:lstStyle/>
          <a:p>
            <a:pPr algn="ctr" indent="0" marL="0">
              <a:lnSpc>
                <a:spcPts val="2000"/>
              </a:lnSpc>
              <a:buNone/>
            </a:pPr>
            <a:r>
              <a:rPr lang="en-US" sz="2000" b="1" dirty="0">
                <a:solidFill>
                  <a:srgbClr val="405449"/>
                </a:solidFill>
                <a:latin typeface="Fraunces Extra Bold" pitchFamily="34" charset="0"/>
                <a:ea typeface="Fraunces Extra Bold" pitchFamily="34" charset="-122"/>
                <a:cs typeface="Fraunces Extra Bold" pitchFamily="34" charset="-120"/>
              </a:rPr>
              <a:t>1</a:t>
            </a:r>
            <a:endParaRPr lang="en-US" sz="2000" dirty="0"/>
          </a:p>
        </p:txBody>
      </p:sp>
      <p:sp>
        <p:nvSpPr>
          <p:cNvPr id="8" name="Text 6"/>
          <p:cNvSpPr/>
          <p:nvPr/>
        </p:nvSpPr>
        <p:spPr>
          <a:xfrm>
            <a:off x="1518999" y="2407325"/>
            <a:ext cx="3638907" cy="265747"/>
          </a:xfrm>
          <a:prstGeom prst="rect">
            <a:avLst/>
          </a:prstGeom>
          <a:noFill/>
          <a:ln/>
        </p:spPr>
        <p:txBody>
          <a:bodyPr wrap="none" lIns="0" tIns="0" rIns="0" bIns="0" rtlCol="0" anchor="t"/>
          <a:lstStyle/>
          <a:p>
            <a:pPr algn="ctr" indent="0" marL="0">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Milestone 1: Foundation (1 Month)</a:t>
            </a:r>
            <a:endParaRPr lang="en-US" sz="1650" dirty="0"/>
          </a:p>
        </p:txBody>
      </p:sp>
      <p:sp>
        <p:nvSpPr>
          <p:cNvPr id="9" name="Text 7"/>
          <p:cNvSpPr/>
          <p:nvPr/>
        </p:nvSpPr>
        <p:spPr>
          <a:xfrm>
            <a:off x="963811" y="2775109"/>
            <a:ext cx="4749403" cy="272177"/>
          </a:xfrm>
          <a:prstGeom prst="rect">
            <a:avLst/>
          </a:prstGeom>
          <a:noFill/>
          <a:ln/>
        </p:spPr>
        <p:txBody>
          <a:bodyPr wrap="none" lIns="0" tIns="0" rIns="0" bIns="0" rtlCol="0" anchor="t"/>
          <a:lstStyle/>
          <a:p>
            <a:pPr algn="ctr" indent="0" marL="0">
              <a:lnSpc>
                <a:spcPts val="2100"/>
              </a:lnSpc>
              <a:buNone/>
            </a:pPr>
            <a:r>
              <a:rPr lang="en-US" sz="1300" b="1" dirty="0">
                <a:solidFill>
                  <a:srgbClr val="405449"/>
                </a:solidFill>
                <a:latin typeface="Nobile" pitchFamily="34" charset="0"/>
                <a:ea typeface="Nobile" pitchFamily="34" charset="-122"/>
                <a:cs typeface="Nobile" pitchFamily="34" charset="-120"/>
              </a:rPr>
              <a:t>Sprint 1 &amp; Sprint 2</a:t>
            </a:r>
            <a:endParaRPr lang="en-US" sz="1300" dirty="0"/>
          </a:p>
        </p:txBody>
      </p:sp>
      <p:sp>
        <p:nvSpPr>
          <p:cNvPr id="10" name="Text 8"/>
          <p:cNvSpPr/>
          <p:nvPr/>
        </p:nvSpPr>
        <p:spPr>
          <a:xfrm>
            <a:off x="963811" y="3149322"/>
            <a:ext cx="4749403" cy="1088708"/>
          </a:xfrm>
          <a:prstGeom prst="rect">
            <a:avLst/>
          </a:prstGeom>
          <a:noFill/>
          <a:ln/>
        </p:spPr>
        <p:txBody>
          <a:bodyPr wrap="square" lIns="0" tIns="0" rIns="0" bIns="0" rtlCol="0" anchor="t"/>
          <a:lstStyle/>
          <a:p>
            <a:pPr algn="ctr" indent="0" marL="0">
              <a:lnSpc>
                <a:spcPts val="2100"/>
              </a:lnSpc>
              <a:buNone/>
            </a:pPr>
            <a:r>
              <a:rPr lang="en-US" sz="1300" dirty="0">
                <a:solidFill>
                  <a:srgbClr val="405449"/>
                </a:solidFill>
                <a:latin typeface="Nobile" pitchFamily="34" charset="0"/>
                <a:ea typeface="Nobile" pitchFamily="34" charset="-122"/>
                <a:cs typeface="Nobile" pitchFamily="34" charset="-120"/>
              </a:rPr>
              <a:t>Develop core modules including Contact List Management and Campaign Functionality. Complete initial architecture setup and first deployment to Stella Environment for validation.</a:t>
            </a:r>
            <a:endParaRPr lang="en-US" sz="1300" dirty="0"/>
          </a:p>
        </p:txBody>
      </p:sp>
      <p:sp>
        <p:nvSpPr>
          <p:cNvPr id="11" name="Shape 9"/>
          <p:cNvSpPr/>
          <p:nvPr/>
        </p:nvSpPr>
        <p:spPr>
          <a:xfrm>
            <a:off x="5978128" y="4918472"/>
            <a:ext cx="22860" cy="510302"/>
          </a:xfrm>
          <a:prstGeom prst="roundRect">
            <a:avLst>
              <a:gd name="adj" fmla="val 669768"/>
            </a:avLst>
          </a:prstGeom>
          <a:solidFill>
            <a:srgbClr val="CED9CE"/>
          </a:solidFill>
          <a:ln/>
        </p:spPr>
      </p:sp>
      <p:sp>
        <p:nvSpPr>
          <p:cNvPr id="12" name="Shape 10"/>
          <p:cNvSpPr/>
          <p:nvPr/>
        </p:nvSpPr>
        <p:spPr>
          <a:xfrm>
            <a:off x="5798225" y="4727138"/>
            <a:ext cx="382667" cy="382667"/>
          </a:xfrm>
          <a:prstGeom prst="roundRect">
            <a:avLst>
              <a:gd name="adj" fmla="val 40011"/>
            </a:avLst>
          </a:prstGeom>
          <a:solidFill>
            <a:srgbClr val="E8F3E8"/>
          </a:solidFill>
          <a:ln/>
        </p:spPr>
      </p:sp>
      <p:sp>
        <p:nvSpPr>
          <p:cNvPr id="13" name="Text 11"/>
          <p:cNvSpPr/>
          <p:nvPr/>
        </p:nvSpPr>
        <p:spPr>
          <a:xfrm>
            <a:off x="5861983" y="4758988"/>
            <a:ext cx="255151" cy="318968"/>
          </a:xfrm>
          <a:prstGeom prst="rect">
            <a:avLst/>
          </a:prstGeom>
          <a:noFill/>
          <a:ln/>
        </p:spPr>
        <p:txBody>
          <a:bodyPr wrap="none" lIns="0" tIns="0" rIns="0" bIns="0" rtlCol="0" anchor="t"/>
          <a:lstStyle/>
          <a:p>
            <a:pPr algn="ctr" indent="0" marL="0">
              <a:lnSpc>
                <a:spcPts val="2000"/>
              </a:lnSpc>
              <a:buNone/>
            </a:pPr>
            <a:r>
              <a:rPr lang="en-US" sz="2000" b="1" dirty="0">
                <a:solidFill>
                  <a:srgbClr val="405449"/>
                </a:solidFill>
                <a:latin typeface="Fraunces Extra Bold" pitchFamily="34" charset="0"/>
                <a:ea typeface="Fraunces Extra Bold" pitchFamily="34" charset="-122"/>
                <a:cs typeface="Fraunces Extra Bold" pitchFamily="34" charset="-120"/>
              </a:rPr>
              <a:t>2</a:t>
            </a:r>
            <a:endParaRPr lang="en-US" sz="2000" dirty="0"/>
          </a:p>
        </p:txBody>
      </p:sp>
      <p:sp>
        <p:nvSpPr>
          <p:cNvPr id="14" name="Text 12"/>
          <p:cNvSpPr/>
          <p:nvPr/>
        </p:nvSpPr>
        <p:spPr>
          <a:xfrm>
            <a:off x="4193143" y="5598914"/>
            <a:ext cx="3592830" cy="265747"/>
          </a:xfrm>
          <a:prstGeom prst="rect">
            <a:avLst/>
          </a:prstGeom>
          <a:noFill/>
          <a:ln/>
        </p:spPr>
        <p:txBody>
          <a:bodyPr wrap="none" lIns="0" tIns="0" rIns="0" bIns="0" rtlCol="0" anchor="t"/>
          <a:lstStyle/>
          <a:p>
            <a:pPr algn="ctr" indent="0" marL="0">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Milestone 2: Messaging (2 Weeks)</a:t>
            </a:r>
            <a:endParaRPr lang="en-US" sz="1650" dirty="0"/>
          </a:p>
        </p:txBody>
      </p:sp>
      <p:sp>
        <p:nvSpPr>
          <p:cNvPr id="15" name="Text 13"/>
          <p:cNvSpPr/>
          <p:nvPr/>
        </p:nvSpPr>
        <p:spPr>
          <a:xfrm>
            <a:off x="3614857" y="5966698"/>
            <a:ext cx="4749522" cy="272177"/>
          </a:xfrm>
          <a:prstGeom prst="rect">
            <a:avLst/>
          </a:prstGeom>
          <a:noFill/>
          <a:ln/>
        </p:spPr>
        <p:txBody>
          <a:bodyPr wrap="none" lIns="0" tIns="0" rIns="0" bIns="0" rtlCol="0" anchor="t"/>
          <a:lstStyle/>
          <a:p>
            <a:pPr algn="ctr" indent="0" marL="0">
              <a:lnSpc>
                <a:spcPts val="2100"/>
              </a:lnSpc>
              <a:buNone/>
            </a:pPr>
            <a:r>
              <a:rPr lang="en-US" sz="1300" b="1" dirty="0">
                <a:solidFill>
                  <a:srgbClr val="405449"/>
                </a:solidFill>
                <a:latin typeface="Nobile" pitchFamily="34" charset="0"/>
                <a:ea typeface="Nobile" pitchFamily="34" charset="-122"/>
                <a:cs typeface="Nobile" pitchFamily="34" charset="-120"/>
              </a:rPr>
              <a:t>Sprint 3</a:t>
            </a:r>
            <a:endParaRPr lang="en-US" sz="1300" dirty="0"/>
          </a:p>
        </p:txBody>
      </p:sp>
      <p:sp>
        <p:nvSpPr>
          <p:cNvPr id="16" name="Text 14"/>
          <p:cNvSpPr/>
          <p:nvPr/>
        </p:nvSpPr>
        <p:spPr>
          <a:xfrm>
            <a:off x="3614857" y="6340912"/>
            <a:ext cx="4749522" cy="1088708"/>
          </a:xfrm>
          <a:prstGeom prst="rect">
            <a:avLst/>
          </a:prstGeom>
          <a:noFill/>
          <a:ln/>
        </p:spPr>
        <p:txBody>
          <a:bodyPr wrap="square" lIns="0" tIns="0" rIns="0" bIns="0" rtlCol="0" anchor="t"/>
          <a:lstStyle/>
          <a:p>
            <a:pPr algn="ctr" indent="0" marL="0">
              <a:lnSpc>
                <a:spcPts val="2100"/>
              </a:lnSpc>
              <a:buNone/>
            </a:pPr>
            <a:r>
              <a:rPr lang="en-US" sz="1300" dirty="0">
                <a:solidFill>
                  <a:srgbClr val="405449"/>
                </a:solidFill>
                <a:latin typeface="Nobile" pitchFamily="34" charset="0"/>
                <a:ea typeface="Nobile" pitchFamily="34" charset="-122"/>
                <a:cs typeface="Nobile" pitchFamily="34" charset="-120"/>
              </a:rPr>
              <a:t>Build comprehensive Messaging features and integrated communication modules. Leverage agile methodologies with rapid feedback loops. Deploy messaging updates to Stella.</a:t>
            </a:r>
            <a:endParaRPr lang="en-US" sz="1300" dirty="0"/>
          </a:p>
        </p:txBody>
      </p:sp>
      <p:sp>
        <p:nvSpPr>
          <p:cNvPr id="17" name="Shape 15"/>
          <p:cNvSpPr/>
          <p:nvPr/>
        </p:nvSpPr>
        <p:spPr>
          <a:xfrm>
            <a:off x="8629174" y="4408170"/>
            <a:ext cx="22860" cy="510302"/>
          </a:xfrm>
          <a:prstGeom prst="roundRect">
            <a:avLst>
              <a:gd name="adj" fmla="val 669768"/>
            </a:avLst>
          </a:prstGeom>
          <a:solidFill>
            <a:srgbClr val="CED9CE"/>
          </a:solidFill>
          <a:ln/>
        </p:spPr>
      </p:sp>
      <p:sp>
        <p:nvSpPr>
          <p:cNvPr id="18" name="Shape 16"/>
          <p:cNvSpPr/>
          <p:nvPr/>
        </p:nvSpPr>
        <p:spPr>
          <a:xfrm>
            <a:off x="8449270" y="4727138"/>
            <a:ext cx="382667" cy="382667"/>
          </a:xfrm>
          <a:prstGeom prst="roundRect">
            <a:avLst>
              <a:gd name="adj" fmla="val 40011"/>
            </a:avLst>
          </a:prstGeom>
          <a:solidFill>
            <a:srgbClr val="E8F3E8"/>
          </a:solidFill>
          <a:ln/>
        </p:spPr>
      </p:sp>
      <p:sp>
        <p:nvSpPr>
          <p:cNvPr id="19" name="Text 17"/>
          <p:cNvSpPr/>
          <p:nvPr/>
        </p:nvSpPr>
        <p:spPr>
          <a:xfrm>
            <a:off x="8513028" y="4758988"/>
            <a:ext cx="255151" cy="318968"/>
          </a:xfrm>
          <a:prstGeom prst="rect">
            <a:avLst/>
          </a:prstGeom>
          <a:noFill/>
          <a:ln/>
        </p:spPr>
        <p:txBody>
          <a:bodyPr wrap="none" lIns="0" tIns="0" rIns="0" bIns="0" rtlCol="0" anchor="t"/>
          <a:lstStyle/>
          <a:p>
            <a:pPr algn="ctr" indent="0" marL="0">
              <a:lnSpc>
                <a:spcPts val="2000"/>
              </a:lnSpc>
              <a:buNone/>
            </a:pPr>
            <a:r>
              <a:rPr lang="en-US" sz="2000" b="1" dirty="0">
                <a:solidFill>
                  <a:srgbClr val="405449"/>
                </a:solidFill>
                <a:latin typeface="Fraunces Extra Bold" pitchFamily="34" charset="0"/>
                <a:ea typeface="Fraunces Extra Bold" pitchFamily="34" charset="-122"/>
                <a:cs typeface="Fraunces Extra Bold" pitchFamily="34" charset="-120"/>
              </a:rPr>
              <a:t>3</a:t>
            </a:r>
            <a:endParaRPr lang="en-US" sz="2000" dirty="0"/>
          </a:p>
        </p:txBody>
      </p:sp>
      <p:sp>
        <p:nvSpPr>
          <p:cNvPr id="20" name="Text 18"/>
          <p:cNvSpPr/>
          <p:nvPr/>
        </p:nvSpPr>
        <p:spPr>
          <a:xfrm>
            <a:off x="6712982" y="2407325"/>
            <a:ext cx="3855244" cy="265747"/>
          </a:xfrm>
          <a:prstGeom prst="rect">
            <a:avLst/>
          </a:prstGeom>
          <a:noFill/>
          <a:ln/>
        </p:spPr>
        <p:txBody>
          <a:bodyPr wrap="none" lIns="0" tIns="0" rIns="0" bIns="0" rtlCol="0" anchor="t"/>
          <a:lstStyle/>
          <a:p>
            <a:pPr algn="ctr" indent="0" marL="0">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Milestone 3: Visualization (2 Weeks)</a:t>
            </a:r>
            <a:endParaRPr lang="en-US" sz="1650" dirty="0"/>
          </a:p>
        </p:txBody>
      </p:sp>
      <p:sp>
        <p:nvSpPr>
          <p:cNvPr id="21" name="Text 19"/>
          <p:cNvSpPr/>
          <p:nvPr/>
        </p:nvSpPr>
        <p:spPr>
          <a:xfrm>
            <a:off x="6265902" y="2775109"/>
            <a:ext cx="4749522" cy="272177"/>
          </a:xfrm>
          <a:prstGeom prst="rect">
            <a:avLst/>
          </a:prstGeom>
          <a:noFill/>
          <a:ln/>
        </p:spPr>
        <p:txBody>
          <a:bodyPr wrap="none" lIns="0" tIns="0" rIns="0" bIns="0" rtlCol="0" anchor="t"/>
          <a:lstStyle/>
          <a:p>
            <a:pPr algn="ctr" indent="0" marL="0">
              <a:lnSpc>
                <a:spcPts val="2100"/>
              </a:lnSpc>
              <a:buNone/>
            </a:pPr>
            <a:r>
              <a:rPr lang="en-US" sz="1300" b="1" dirty="0">
                <a:solidFill>
                  <a:srgbClr val="405449"/>
                </a:solidFill>
                <a:latin typeface="Nobile" pitchFamily="34" charset="0"/>
                <a:ea typeface="Nobile" pitchFamily="34" charset="-122"/>
                <a:cs typeface="Nobile" pitchFamily="34" charset="-120"/>
              </a:rPr>
              <a:t>Sprint 4</a:t>
            </a:r>
            <a:endParaRPr lang="en-US" sz="1300" dirty="0"/>
          </a:p>
        </p:txBody>
      </p:sp>
      <p:sp>
        <p:nvSpPr>
          <p:cNvPr id="22" name="Text 20"/>
          <p:cNvSpPr/>
          <p:nvPr/>
        </p:nvSpPr>
        <p:spPr>
          <a:xfrm>
            <a:off x="6265902" y="3149322"/>
            <a:ext cx="4749522" cy="1088708"/>
          </a:xfrm>
          <a:prstGeom prst="rect">
            <a:avLst/>
          </a:prstGeom>
          <a:noFill/>
          <a:ln/>
        </p:spPr>
        <p:txBody>
          <a:bodyPr wrap="square" lIns="0" tIns="0" rIns="0" bIns="0" rtlCol="0" anchor="t"/>
          <a:lstStyle/>
          <a:p>
            <a:pPr algn="ctr" indent="0" marL="0">
              <a:lnSpc>
                <a:spcPts val="2100"/>
              </a:lnSpc>
              <a:buNone/>
            </a:pPr>
            <a:r>
              <a:rPr lang="en-US" sz="1300" dirty="0">
                <a:solidFill>
                  <a:srgbClr val="405449"/>
                </a:solidFill>
                <a:latin typeface="Nobile" pitchFamily="34" charset="0"/>
                <a:ea typeface="Nobile" pitchFamily="34" charset="-122"/>
                <a:cs typeface="Nobile" pitchFamily="34" charset="-120"/>
              </a:rPr>
              <a:t>Enhance Campaign detail views with advanced graphical representations and reporting dashboards. Continue iterative refinement based on user feedback. Deploy enhancements for review.</a:t>
            </a:r>
            <a:endParaRPr lang="en-US" sz="1300" dirty="0"/>
          </a:p>
        </p:txBody>
      </p:sp>
      <p:sp>
        <p:nvSpPr>
          <p:cNvPr id="23" name="Shape 21"/>
          <p:cNvSpPr/>
          <p:nvPr/>
        </p:nvSpPr>
        <p:spPr>
          <a:xfrm>
            <a:off x="11280338" y="4918472"/>
            <a:ext cx="22860" cy="510302"/>
          </a:xfrm>
          <a:prstGeom prst="roundRect">
            <a:avLst>
              <a:gd name="adj" fmla="val 669768"/>
            </a:avLst>
          </a:prstGeom>
          <a:solidFill>
            <a:srgbClr val="CED9CE"/>
          </a:solidFill>
          <a:ln/>
        </p:spPr>
      </p:sp>
      <p:sp>
        <p:nvSpPr>
          <p:cNvPr id="24" name="Shape 22"/>
          <p:cNvSpPr/>
          <p:nvPr/>
        </p:nvSpPr>
        <p:spPr>
          <a:xfrm>
            <a:off x="11100435" y="4727138"/>
            <a:ext cx="382667" cy="382667"/>
          </a:xfrm>
          <a:prstGeom prst="roundRect">
            <a:avLst>
              <a:gd name="adj" fmla="val 40011"/>
            </a:avLst>
          </a:prstGeom>
          <a:solidFill>
            <a:srgbClr val="E8F3E8"/>
          </a:solidFill>
          <a:ln/>
        </p:spPr>
      </p:sp>
      <p:sp>
        <p:nvSpPr>
          <p:cNvPr id="25" name="Text 23"/>
          <p:cNvSpPr/>
          <p:nvPr/>
        </p:nvSpPr>
        <p:spPr>
          <a:xfrm>
            <a:off x="11164193" y="4758988"/>
            <a:ext cx="255151" cy="318968"/>
          </a:xfrm>
          <a:prstGeom prst="rect">
            <a:avLst/>
          </a:prstGeom>
          <a:noFill/>
          <a:ln/>
        </p:spPr>
        <p:txBody>
          <a:bodyPr wrap="none" lIns="0" tIns="0" rIns="0" bIns="0" rtlCol="0" anchor="t"/>
          <a:lstStyle/>
          <a:p>
            <a:pPr algn="ctr" indent="0" marL="0">
              <a:lnSpc>
                <a:spcPts val="2000"/>
              </a:lnSpc>
              <a:buNone/>
            </a:pPr>
            <a:r>
              <a:rPr lang="en-US" sz="2000" b="1" dirty="0">
                <a:solidFill>
                  <a:srgbClr val="405449"/>
                </a:solidFill>
                <a:latin typeface="Fraunces Extra Bold" pitchFamily="34" charset="0"/>
                <a:ea typeface="Fraunces Extra Bold" pitchFamily="34" charset="-122"/>
                <a:cs typeface="Fraunces Extra Bold" pitchFamily="34" charset="-120"/>
              </a:rPr>
              <a:t>4</a:t>
            </a:r>
            <a:endParaRPr lang="en-US" sz="2000" dirty="0"/>
          </a:p>
        </p:txBody>
      </p:sp>
      <p:sp>
        <p:nvSpPr>
          <p:cNvPr id="26" name="Text 24"/>
          <p:cNvSpPr/>
          <p:nvPr/>
        </p:nvSpPr>
        <p:spPr>
          <a:xfrm>
            <a:off x="9074587" y="5598914"/>
            <a:ext cx="4434483" cy="265747"/>
          </a:xfrm>
          <a:prstGeom prst="rect">
            <a:avLst/>
          </a:prstGeom>
          <a:noFill/>
          <a:ln/>
        </p:spPr>
        <p:txBody>
          <a:bodyPr wrap="none" lIns="0" tIns="0" rIns="0" bIns="0" rtlCol="0" anchor="t"/>
          <a:lstStyle/>
          <a:p>
            <a:pPr algn="ctr" indent="0" marL="0">
              <a:lnSpc>
                <a:spcPts val="2050"/>
              </a:lnSpc>
              <a:buNone/>
            </a:pPr>
            <a:r>
              <a:rPr lang="en-US" sz="1650" b="1" dirty="0">
                <a:solidFill>
                  <a:srgbClr val="405449"/>
                </a:solidFill>
                <a:latin typeface="Fraunces Extra Bold" pitchFamily="34" charset="0"/>
                <a:ea typeface="Fraunces Extra Bold" pitchFamily="34" charset="-122"/>
                <a:cs typeface="Fraunces Extra Bold" pitchFamily="34" charset="-120"/>
              </a:rPr>
              <a:t>Milestone 4: Quality Assurance (2 Weeks)</a:t>
            </a:r>
            <a:endParaRPr lang="en-US" sz="1650" dirty="0"/>
          </a:p>
        </p:txBody>
      </p:sp>
      <p:sp>
        <p:nvSpPr>
          <p:cNvPr id="27" name="Text 25"/>
          <p:cNvSpPr/>
          <p:nvPr/>
        </p:nvSpPr>
        <p:spPr>
          <a:xfrm>
            <a:off x="8917067" y="5966698"/>
            <a:ext cx="4749522" cy="272177"/>
          </a:xfrm>
          <a:prstGeom prst="rect">
            <a:avLst/>
          </a:prstGeom>
          <a:noFill/>
          <a:ln/>
        </p:spPr>
        <p:txBody>
          <a:bodyPr wrap="none" lIns="0" tIns="0" rIns="0" bIns="0" rtlCol="0" anchor="t"/>
          <a:lstStyle/>
          <a:p>
            <a:pPr algn="ctr" indent="0" marL="0">
              <a:lnSpc>
                <a:spcPts val="2100"/>
              </a:lnSpc>
              <a:buNone/>
            </a:pPr>
            <a:r>
              <a:rPr lang="en-US" sz="1300" b="1" dirty="0">
                <a:solidFill>
                  <a:srgbClr val="405449"/>
                </a:solidFill>
                <a:latin typeface="Nobile" pitchFamily="34" charset="0"/>
                <a:ea typeface="Nobile" pitchFamily="34" charset="-122"/>
                <a:cs typeface="Nobile" pitchFamily="34" charset="-120"/>
              </a:rPr>
              <a:t>Sprint 5 &amp; UAT</a:t>
            </a:r>
            <a:endParaRPr lang="en-US" sz="1300" dirty="0"/>
          </a:p>
        </p:txBody>
      </p:sp>
      <p:sp>
        <p:nvSpPr>
          <p:cNvPr id="28" name="Text 26"/>
          <p:cNvSpPr/>
          <p:nvPr/>
        </p:nvSpPr>
        <p:spPr>
          <a:xfrm>
            <a:off x="8917067" y="6340912"/>
            <a:ext cx="4749522" cy="1088708"/>
          </a:xfrm>
          <a:prstGeom prst="rect">
            <a:avLst/>
          </a:prstGeom>
          <a:noFill/>
          <a:ln/>
        </p:spPr>
        <p:txBody>
          <a:bodyPr wrap="square" lIns="0" tIns="0" rIns="0" bIns="0" rtlCol="0" anchor="t"/>
          <a:lstStyle/>
          <a:p>
            <a:pPr algn="ctr" indent="0" marL="0">
              <a:lnSpc>
                <a:spcPts val="2100"/>
              </a:lnSpc>
              <a:buNone/>
            </a:pPr>
            <a:r>
              <a:rPr lang="en-US" sz="1300" dirty="0">
                <a:solidFill>
                  <a:srgbClr val="405449"/>
                </a:solidFill>
                <a:latin typeface="Nobile" pitchFamily="34" charset="0"/>
                <a:ea typeface="Nobile" pitchFamily="34" charset="-122"/>
                <a:cs typeface="Nobile" pitchFamily="34" charset="-120"/>
              </a:rPr>
              <a:t>Focus on system hardening, comprehensive regression testing, and formal User Acceptance Testing with realistic sample data to validate end-to-end workflows and system reliability.</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2025-10-14T03:34:57Z</dcterms:created>
  <dcterms:modified xsi:type="dcterms:W3CDTF">2025-10-14T03:34:57Z</dcterms:modified>
</cp:coreProperties>
</file>