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72" r:id="rId4"/>
    <p:sldId id="259" r:id="rId5"/>
    <p:sldId id="260" r:id="rId6"/>
    <p:sldId id="262" r:id="rId7"/>
    <p:sldId id="271" r:id="rId8"/>
    <p:sldId id="261" r:id="rId9"/>
    <p:sldId id="269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6B69C7-70D3-3092-6EF9-4936BB902FC0}" v="21" dt="2022-07-14T18:21:17.4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IN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0" y="6629400"/>
            <a:ext cx="1370160" cy="22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0066FF"/>
                </a:solidFill>
                <a:latin typeface="Calibri"/>
                <a:ea typeface="ＭＳ Ｐゴシック"/>
              </a:rPr>
              <a:t>www.v2soft.com</a:t>
            </a:r>
            <a:endParaRPr lang="en-IN" sz="1200" b="0" strike="noStrike" spc="-1">
              <a:latin typeface="Arial"/>
            </a:endParaRPr>
          </a:p>
        </p:txBody>
      </p:sp>
      <p:pic>
        <p:nvPicPr>
          <p:cNvPr id="5" name="Picture 11"/>
          <p:cNvPicPr/>
          <p:nvPr/>
        </p:nvPicPr>
        <p:blipFill>
          <a:blip r:embed="rId15"/>
          <a:stretch/>
        </p:blipFill>
        <p:spPr>
          <a:xfrm>
            <a:off x="0" y="-587520"/>
            <a:ext cx="9304560" cy="7444080"/>
          </a:xfrm>
          <a:prstGeom prst="rect">
            <a:avLst/>
          </a:prstGeom>
          <a:ln>
            <a:noFill/>
          </a:ln>
        </p:spPr>
      </p:pic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539640" y="2205000"/>
            <a:ext cx="8495640" cy="122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10000"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ＭＳ Ｐゴシック"/>
              </a:rPr>
              <a:t>THERAPOID</a:t>
            </a:r>
            <a:br/>
            <a:r>
              <a:rPr lang="en-US" sz="2700" b="0" strike="noStrike" spc="-1">
                <a:solidFill>
                  <a:srgbClr val="000000"/>
                </a:solidFill>
                <a:latin typeface="Arial"/>
                <a:ea typeface="ＭＳ Ｐゴシック"/>
              </a:rPr>
              <a:t>Client:</a:t>
            </a: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ＭＳ Ｐゴシック"/>
              </a:rPr>
              <a:t> Open Therapeutics</a:t>
            </a:r>
            <a:endParaRPr lang="en-IN" sz="44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0" y="-243360"/>
            <a:ext cx="9322920" cy="79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endParaRPr lang="en-IN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IN" sz="4400" b="0" strike="noStrike" spc="-1" dirty="0">
                <a:solidFill>
                  <a:srgbClr val="000000"/>
                </a:solidFill>
                <a:latin typeface="Arial"/>
                <a:ea typeface="ＭＳ Ｐゴシック"/>
              </a:rPr>
              <a:t>About </a:t>
            </a:r>
            <a:r>
              <a:rPr lang="en-US" sz="4400" b="0" strike="noStrike" spc="-1" dirty="0">
                <a:solidFill>
                  <a:srgbClr val="000000"/>
                </a:solidFill>
                <a:latin typeface="Arial"/>
                <a:ea typeface="ＭＳ Ｐゴシック"/>
              </a:rPr>
              <a:t>THERAPOID</a:t>
            </a:r>
            <a:endParaRPr lang="en-IN" sz="4400" b="0" strike="noStrike" spc="-1" dirty="0">
              <a:latin typeface="Arial"/>
            </a:endParaRPr>
          </a:p>
        </p:txBody>
      </p:sp>
      <p:sp>
        <p:nvSpPr>
          <p:cNvPr id="44" name="CustomShape 2"/>
          <p:cNvSpPr/>
          <p:nvPr/>
        </p:nvSpPr>
        <p:spPr>
          <a:xfrm>
            <a:off x="611640" y="548640"/>
            <a:ext cx="8228160" cy="561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endParaRPr lang="en-IN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IN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IN" sz="2400" b="0" strike="noStrike" spc="-1" dirty="0">
              <a:latin typeface="Arial"/>
            </a:endParaRPr>
          </a:p>
          <a:p>
            <a:pPr marL="360" algn="just">
              <a:lnSpc>
                <a:spcPct val="100000"/>
              </a:lnSpc>
              <a:buClr>
                <a:srgbClr val="000000"/>
              </a:buClr>
            </a:pPr>
            <a:r>
              <a:rPr lang="en-US" sz="2400" b="0" strike="noStrike" spc="-1" dirty="0" err="1">
                <a:latin typeface="Arial"/>
              </a:rPr>
              <a:t>Therapoid</a:t>
            </a:r>
            <a:r>
              <a:rPr lang="en-US" sz="2400" b="0" strike="noStrike" spc="-1" dirty="0">
                <a:latin typeface="Arial"/>
              </a:rPr>
              <a:t> is an open science platform that provides students and researchers with free tools, services, intellectual properties.</a:t>
            </a:r>
          </a:p>
          <a:p>
            <a:pPr marL="360" algn="just">
              <a:lnSpc>
                <a:spcPct val="10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  <a:p>
            <a:pPr marL="360" algn="just">
              <a:lnSpc>
                <a:spcPct val="100000"/>
              </a:lnSpc>
              <a:buClr>
                <a:srgbClr val="000000"/>
              </a:buClr>
            </a:pPr>
            <a:r>
              <a:rPr lang="en-US" sz="2400" b="0" strike="noStrike" spc="-1" dirty="0">
                <a:latin typeface="Arial"/>
              </a:rPr>
              <a:t> It also awards </a:t>
            </a:r>
            <a:r>
              <a:rPr lang="en-US" sz="2400" b="0" strike="noStrike" spc="-1" dirty="0" err="1">
                <a:latin typeface="Arial"/>
              </a:rPr>
              <a:t>ScienceCoins</a:t>
            </a:r>
            <a:r>
              <a:rPr lang="en-US" sz="2400" b="0" strike="noStrike" spc="-1" dirty="0">
                <a:latin typeface="Arial"/>
              </a:rPr>
              <a:t> tokens (similar to cryptocurrency) for collaborating and advancing knowledge.</a:t>
            </a:r>
            <a:endParaRPr lang="en-IN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170F29-8165-2DAB-749F-247D89527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26" y="316502"/>
            <a:ext cx="8921260" cy="497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92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/>
          <p:nvPr/>
        </p:nvPicPr>
        <p:blipFill>
          <a:blip r:embed="rId2"/>
          <a:stretch/>
        </p:blipFill>
        <p:spPr>
          <a:xfrm>
            <a:off x="0" y="326000"/>
            <a:ext cx="9271000" cy="50461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0" y="274680"/>
            <a:ext cx="9250920" cy="11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sz="4400" b="0" strike="noStrike" spc="-1">
                <a:solidFill>
                  <a:srgbClr val="000000"/>
                </a:solidFill>
                <a:latin typeface="Arial"/>
                <a:ea typeface="ＭＳ Ｐゴシック"/>
              </a:rPr>
              <a:t>Client Details</a:t>
            </a:r>
            <a:endParaRPr lang="en-IN" sz="4400" b="0" strike="noStrike" spc="-1">
              <a:latin typeface="Arial"/>
            </a:endParaRPr>
          </a:p>
        </p:txBody>
      </p:sp>
      <p:sp>
        <p:nvSpPr>
          <p:cNvPr id="47" name="CustomShape 2"/>
          <p:cNvSpPr/>
          <p:nvPr/>
        </p:nvSpPr>
        <p:spPr>
          <a:xfrm>
            <a:off x="611640" y="1340640"/>
            <a:ext cx="8228160" cy="4524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Client Name: Jason E.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Barkeloo</a:t>
            </a: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.</a:t>
            </a:r>
            <a:endParaRPr lang="en-IN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IN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Client Location:</a:t>
            </a:r>
            <a:r>
              <a:rPr lang="en-GB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Cincinnati, Ohio 45230,United States</a:t>
            </a:r>
            <a:endParaRPr lang="en-IN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IN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Stakeholder’s: Open Therapeutics.</a:t>
            </a:r>
            <a:endParaRPr lang="en-IN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IN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Project Name: </a:t>
            </a:r>
            <a:r>
              <a:rPr lang="en-US" sz="26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Therapoid</a:t>
            </a: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 lang="en-IN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2880" y="9360"/>
            <a:ext cx="9322920" cy="11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sz="4400" b="0" strike="noStrike" spc="-1">
                <a:solidFill>
                  <a:srgbClr val="000000"/>
                </a:solidFill>
                <a:latin typeface="Arial"/>
                <a:ea typeface="ＭＳ Ｐゴシック"/>
              </a:rPr>
              <a:t>Team Size &amp; Technology</a:t>
            </a:r>
            <a:endParaRPr lang="en-IN" sz="4400" b="0" strike="noStrike" spc="-1">
              <a:latin typeface="Arial"/>
            </a:endParaRPr>
          </a:p>
        </p:txBody>
      </p:sp>
      <p:sp>
        <p:nvSpPr>
          <p:cNvPr id="51" name="CustomShape 2"/>
          <p:cNvSpPr/>
          <p:nvPr/>
        </p:nvSpPr>
        <p:spPr>
          <a:xfrm>
            <a:off x="323640" y="476640"/>
            <a:ext cx="8660160" cy="583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endParaRPr lang="en-IN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IN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Total Team size: 12</a:t>
            </a:r>
            <a:endParaRPr lang="en-IN" sz="26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en-IN" sz="2600" b="0" strike="noStrike" spc="-1" dirty="0">
              <a:latin typeface="Arial"/>
            </a:endParaRPr>
          </a:p>
          <a:p>
            <a:pPr marL="971550" indent="-514350">
              <a:lnSpc>
                <a:spcPct val="100000"/>
              </a:lnSpc>
              <a:buAutoNum type="arabicPeriod"/>
            </a:pPr>
            <a:r>
              <a:rPr lang="en-US" sz="2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Project Manager</a:t>
            </a: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Sudipta Banerjee</a:t>
            </a:r>
          </a:p>
          <a:p>
            <a:pPr marL="971550" indent="-514350">
              <a:lnSpc>
                <a:spcPct val="100000"/>
              </a:lnSpc>
              <a:buAutoNum type="arabicPeriod"/>
            </a:pPr>
            <a:r>
              <a:rPr lang="en-US" sz="2600" b="1" spc="-1" dirty="0">
                <a:solidFill>
                  <a:srgbClr val="000000"/>
                </a:solidFill>
                <a:latin typeface="Arial"/>
                <a:ea typeface="DejaVu Sans"/>
              </a:rPr>
              <a:t>Delivery Head &amp; Scrum Master:</a:t>
            </a:r>
            <a:r>
              <a:rPr lang="en-US" sz="2600" spc="-1" dirty="0">
                <a:solidFill>
                  <a:srgbClr val="000000"/>
                </a:solidFill>
                <a:latin typeface="Arial"/>
                <a:ea typeface="DejaVu Sans"/>
              </a:rPr>
              <a:t> Naveen Namperumal</a:t>
            </a:r>
          </a:p>
          <a:p>
            <a:pPr marL="971550" indent="-514350">
              <a:lnSpc>
                <a:spcPct val="100000"/>
              </a:lnSpc>
              <a:buAutoNum type="arabicPeriod"/>
            </a:pPr>
            <a:r>
              <a:rPr lang="en-US" sz="2600" b="1" spc="-1" dirty="0">
                <a:solidFill>
                  <a:srgbClr val="000000"/>
                </a:solidFill>
                <a:latin typeface="Arial"/>
              </a:rPr>
              <a:t>Project Coordinator &amp; BA </a:t>
            </a:r>
            <a:r>
              <a:rPr lang="en-US" sz="2600" spc="-1" dirty="0">
                <a:solidFill>
                  <a:srgbClr val="000000"/>
                </a:solidFill>
                <a:latin typeface="Arial"/>
              </a:rPr>
              <a:t>: Akhil Katta</a:t>
            </a:r>
          </a:p>
          <a:p>
            <a:pPr marL="971550" indent="-514350">
              <a:buFontTx/>
              <a:buAutoNum type="arabicPeriod"/>
            </a:pPr>
            <a:r>
              <a:rPr lang="en-US" sz="2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Developer Lead</a:t>
            </a: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</a:t>
            </a:r>
            <a:r>
              <a:rPr lang="en-US" sz="2600" spc="-1" dirty="0" err="1">
                <a:solidFill>
                  <a:srgbClr val="000000"/>
                </a:solidFill>
                <a:latin typeface="Arial"/>
                <a:ea typeface="DejaVu Sans"/>
              </a:rPr>
              <a:t>VishnuTej</a:t>
            </a:r>
            <a:r>
              <a:rPr lang="en-US" sz="2600" spc="-1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r>
              <a:rPr lang="en-US" sz="2600" spc="-1" dirty="0" err="1">
                <a:solidFill>
                  <a:srgbClr val="000000"/>
                </a:solidFill>
                <a:latin typeface="Arial"/>
                <a:ea typeface="DejaVu Sans"/>
              </a:rPr>
              <a:t>Debasissa</a:t>
            </a:r>
            <a:r>
              <a:rPr lang="en-US" sz="2600" spc="-1" dirty="0">
                <a:solidFill>
                  <a:srgbClr val="000000"/>
                </a:solidFill>
                <a:latin typeface="Arial"/>
                <a:ea typeface="DejaVu Sans"/>
              </a:rPr>
              <a:t> Dash</a:t>
            </a:r>
          </a:p>
          <a:p>
            <a:pPr marL="971550" indent="-514350">
              <a:buFontTx/>
              <a:buAutoNum type="arabicPeriod"/>
            </a:pPr>
            <a:r>
              <a:rPr lang="en-IN" sz="2600" b="1" strike="noStrike" spc="-1" dirty="0">
                <a:latin typeface="Arial"/>
              </a:rPr>
              <a:t>Block chain Developer</a:t>
            </a:r>
            <a:r>
              <a:rPr lang="en-IN" sz="2600" b="0" strike="noStrike" spc="-1" dirty="0">
                <a:latin typeface="Arial"/>
              </a:rPr>
              <a:t> : Balaji </a:t>
            </a:r>
            <a:r>
              <a:rPr lang="en-IN" sz="2600" b="0" strike="noStrike" spc="-1" dirty="0" err="1">
                <a:latin typeface="Arial"/>
              </a:rPr>
              <a:t>Pachai</a:t>
            </a:r>
            <a:endParaRPr lang="en-IN" sz="2600" b="0" strike="noStrike" spc="-1" dirty="0">
              <a:latin typeface="Arial"/>
            </a:endParaRPr>
          </a:p>
          <a:p>
            <a:pPr marL="971550" indent="-514350">
              <a:buFontTx/>
              <a:buAutoNum type="arabicPeriod"/>
            </a:pPr>
            <a:r>
              <a:rPr lang="en-IN" sz="2600" b="1" spc="-1" dirty="0">
                <a:latin typeface="Arial"/>
              </a:rPr>
              <a:t>Test Engineer</a:t>
            </a:r>
            <a:r>
              <a:rPr lang="en-IN" sz="2600" spc="-1" dirty="0">
                <a:latin typeface="Arial"/>
              </a:rPr>
              <a:t>: Sagarika Dash, </a:t>
            </a:r>
            <a:r>
              <a:rPr lang="en-IN" sz="2600" spc="-1" dirty="0" err="1">
                <a:latin typeface="Arial"/>
              </a:rPr>
              <a:t>Mahadevswamy</a:t>
            </a:r>
            <a:r>
              <a:rPr lang="en-IN" sz="2600" spc="-1" dirty="0">
                <a:latin typeface="Arial"/>
              </a:rPr>
              <a:t> ,Mohima</a:t>
            </a:r>
          </a:p>
          <a:p>
            <a:pPr marL="971550" indent="-514350">
              <a:buFontTx/>
              <a:buAutoNum type="arabicPeriod"/>
            </a:pPr>
            <a:r>
              <a:rPr lang="en-IN" sz="2600" b="1" strike="noStrike" spc="-1" dirty="0">
                <a:latin typeface="Arial"/>
              </a:rPr>
              <a:t>UI/UX Developer</a:t>
            </a:r>
            <a:r>
              <a:rPr lang="en-IN" sz="2600" b="0" strike="noStrike" spc="-1" dirty="0">
                <a:latin typeface="Arial"/>
              </a:rPr>
              <a:t>: </a:t>
            </a:r>
            <a:r>
              <a:rPr lang="en-IN" sz="2600" b="0" strike="noStrike" spc="-1" dirty="0" err="1">
                <a:latin typeface="Arial"/>
              </a:rPr>
              <a:t>Sanjith</a:t>
            </a:r>
            <a:endParaRPr lang="en-IN" sz="2600" b="0" strike="noStrike" spc="-1" dirty="0">
              <a:latin typeface="Arial"/>
            </a:endParaRPr>
          </a:p>
          <a:p>
            <a:pPr marL="971550" indent="-514350">
              <a:buFontTx/>
              <a:buAutoNum type="arabicPeriod"/>
            </a:pPr>
            <a:r>
              <a:rPr lang="en-IN" sz="2600" b="1" strike="noStrike" spc="-1" dirty="0">
                <a:latin typeface="Arial"/>
              </a:rPr>
              <a:t>Mobile </a:t>
            </a:r>
            <a:r>
              <a:rPr lang="en-IN" sz="2600" b="1" strike="noStrike" spc="-1" dirty="0" err="1">
                <a:latin typeface="Arial"/>
              </a:rPr>
              <a:t>Developer</a:t>
            </a:r>
            <a:r>
              <a:rPr lang="en-IN" sz="2600" b="0" strike="noStrike" spc="-1" dirty="0" err="1">
                <a:latin typeface="Arial"/>
              </a:rPr>
              <a:t>:Saravanan</a:t>
            </a:r>
            <a:r>
              <a:rPr lang="en-IN" sz="2600" spc="-1" dirty="0">
                <a:latin typeface="Arial"/>
              </a:rPr>
              <a:t>, Lakshmanan</a:t>
            </a:r>
          </a:p>
          <a:p>
            <a:pPr marL="457200"/>
            <a:br>
              <a:rPr b="1" u="sng" dirty="0"/>
            </a:br>
            <a:r>
              <a:rPr lang="en-US" sz="2600" b="1" u="sng" strike="noStrike" spc="-1" dirty="0">
                <a:solidFill>
                  <a:srgbClr val="000000"/>
                </a:solidFill>
                <a:latin typeface="Arial"/>
                <a:ea typeface="DejaVu Sans"/>
              </a:rPr>
              <a:t>Technology</a:t>
            </a:r>
            <a:endParaRPr lang="en-IN" sz="2600" b="1" u="sng" strike="noStrike" spc="-1" dirty="0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1. Django Framework</a:t>
            </a:r>
            <a:endParaRPr lang="en-IN" sz="26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2. Python</a:t>
            </a:r>
            <a:endParaRPr lang="en-IN" sz="26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3. Block Chain</a:t>
            </a:r>
          </a:p>
          <a:p>
            <a:pPr marL="457200">
              <a:lnSpc>
                <a:spcPct val="100000"/>
              </a:lnSpc>
            </a:pP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4. Postgres</a:t>
            </a:r>
            <a:endParaRPr lang="en-IN" sz="26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</a:pPr>
            <a:br>
              <a:rPr dirty="0"/>
            </a:b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Version Control: GIT Lab</a:t>
            </a:r>
            <a:endParaRPr lang="en-IN" sz="26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lang="en-US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Deployment: CI/CD, AWS pipeline</a:t>
            </a:r>
            <a:endParaRPr lang="en-IN" sz="26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</a:pPr>
            <a:endParaRPr lang="en-IN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5480D-EB4C-6549-F689-FC1FD9E06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336000"/>
            <a:ext cx="8229240" cy="1144800"/>
          </a:xfrm>
        </p:spPr>
        <p:txBody>
          <a:bodyPr/>
          <a:lstStyle/>
          <a:p>
            <a:r>
              <a:rPr lang="en-IN" dirty="0"/>
              <a:t>Block Diagram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9C3ADDDB-A6C7-BB3D-5583-BA3C1B578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9791"/>
            <a:ext cx="9144000" cy="248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23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109080" y="-309520"/>
            <a:ext cx="9250920" cy="11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sz="4400" b="0" strike="noStrike" spc="-1" dirty="0">
                <a:solidFill>
                  <a:srgbClr val="000000"/>
                </a:solidFill>
                <a:latin typeface="Arial"/>
                <a:ea typeface="ＭＳ Ｐゴシック"/>
              </a:rPr>
              <a:t>Nature of Engagement</a:t>
            </a:r>
            <a:endParaRPr lang="en-IN" sz="4400" b="0" strike="noStrike" spc="-1" dirty="0">
              <a:latin typeface="Arial"/>
            </a:endParaRPr>
          </a:p>
        </p:txBody>
      </p:sp>
      <p:sp>
        <p:nvSpPr>
          <p:cNvPr id="49" name="CustomShape 2"/>
          <p:cNvSpPr/>
          <p:nvPr/>
        </p:nvSpPr>
        <p:spPr>
          <a:xfrm>
            <a:off x="216000" y="608240"/>
            <a:ext cx="8818920" cy="574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IN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Tailored SDLC project</a:t>
            </a:r>
            <a:endParaRPr lang="en-IN" sz="2600" b="0" strike="noStrike" spc="-1" dirty="0">
              <a:latin typeface="Arial"/>
            </a:endParaRPr>
          </a:p>
          <a:p>
            <a:pPr marL="971550" indent="-514350">
              <a:lnSpc>
                <a:spcPct val="100000"/>
              </a:lnSpc>
              <a:buAutoNum type="arabicPeriod"/>
            </a:pPr>
            <a:r>
              <a:rPr lang="en-IN" sz="2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Requirement &amp; Analysis</a:t>
            </a:r>
            <a:r>
              <a:rPr lang="en-IN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Requirements are </a:t>
            </a:r>
            <a:r>
              <a:rPr lang="en-IN" sz="2600" spc="-1" dirty="0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lang="en-IN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rovided by Client in the form of enhancements or change requests in Jira.</a:t>
            </a:r>
            <a:endParaRPr lang="en-IN" sz="26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457200">
              <a:lnSpc>
                <a:spcPct val="100000"/>
              </a:lnSpc>
            </a:pPr>
            <a:r>
              <a:rPr lang="en-IN" sz="2600" spc="-1" dirty="0">
                <a:solidFill>
                  <a:srgbClr val="000000"/>
                </a:solidFill>
                <a:latin typeface="Arial"/>
              </a:rPr>
              <a:t>We maintain two </a:t>
            </a:r>
            <a:r>
              <a:rPr lang="en-IN" sz="2600" spc="-1" dirty="0" err="1">
                <a:solidFill>
                  <a:srgbClr val="000000"/>
                </a:solidFill>
                <a:latin typeface="Arial"/>
              </a:rPr>
              <a:t>Jiras</a:t>
            </a:r>
            <a:r>
              <a:rPr lang="en-IN" sz="2600" spc="-1" dirty="0">
                <a:solidFill>
                  <a:srgbClr val="000000"/>
                </a:solidFill>
                <a:latin typeface="Arial"/>
              </a:rPr>
              <a:t>:</a:t>
            </a:r>
          </a:p>
          <a:p>
            <a:pPr marL="9144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600" b="1" i="1" strike="noStrike" spc="-1" dirty="0" err="1">
                <a:solidFill>
                  <a:srgbClr val="000000"/>
                </a:solidFill>
                <a:latin typeface="Arial"/>
              </a:rPr>
              <a:t>Therapoid</a:t>
            </a:r>
            <a:r>
              <a:rPr lang="en-IN" sz="2600" b="1" i="1" strike="noStrike" spc="-1" dirty="0">
                <a:solidFill>
                  <a:srgbClr val="000000"/>
                </a:solidFill>
                <a:latin typeface="Arial"/>
              </a:rPr>
              <a:t> Platform </a:t>
            </a:r>
            <a:r>
              <a:rPr lang="en-IN" sz="2600" b="0" strike="noStrike" spc="-1" dirty="0">
                <a:solidFill>
                  <a:srgbClr val="000000"/>
                </a:solidFill>
                <a:latin typeface="Arial"/>
              </a:rPr>
              <a:t>– Clients provide requirements and report issues</a:t>
            </a:r>
          </a:p>
          <a:p>
            <a:pPr marL="9144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600" b="1" i="1" spc="-1" dirty="0">
                <a:solidFill>
                  <a:srgbClr val="000000"/>
                </a:solidFill>
                <a:latin typeface="Arial"/>
              </a:rPr>
              <a:t>Therapoid.net </a:t>
            </a:r>
            <a:r>
              <a:rPr lang="en-IN" sz="2600" spc="-1" dirty="0">
                <a:solidFill>
                  <a:srgbClr val="000000"/>
                </a:solidFill>
                <a:latin typeface="Arial"/>
              </a:rPr>
              <a:t>- </a:t>
            </a:r>
            <a:r>
              <a:rPr lang="en-US" sz="2600" spc="-1" dirty="0">
                <a:solidFill>
                  <a:srgbClr val="000000"/>
                </a:solidFill>
                <a:latin typeface="Arial"/>
              </a:rPr>
              <a:t>We take up the requirements and reported issues from </a:t>
            </a:r>
            <a:r>
              <a:rPr lang="en-US" sz="2600" spc="-1" dirty="0" err="1">
                <a:solidFill>
                  <a:srgbClr val="000000"/>
                </a:solidFill>
                <a:latin typeface="Arial"/>
              </a:rPr>
              <a:t>Therapoid</a:t>
            </a:r>
            <a:r>
              <a:rPr lang="en-US" sz="2600" spc="-1" dirty="0">
                <a:solidFill>
                  <a:srgbClr val="000000"/>
                </a:solidFill>
                <a:latin typeface="Arial"/>
              </a:rPr>
              <a:t> platform and plan sprints by assigning it to respective team member</a:t>
            </a:r>
            <a:endParaRPr lang="en-IN" sz="26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lang="en-IN" sz="2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2. Design</a:t>
            </a:r>
            <a:r>
              <a:rPr lang="en-IN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The approach is planned considering the various feasibility aspects with respect to the current requirements.</a:t>
            </a:r>
            <a:endParaRPr lang="en-IN" sz="26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lang="en-IN" sz="2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3. Implementation</a:t>
            </a:r>
            <a:r>
              <a:rPr lang="en-IN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Based on the approach formulated the implementation is  performed using the Python Tech stack</a:t>
            </a:r>
            <a:endParaRPr lang="en-IN" sz="26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lang="en-IN" sz="2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4. Testing</a:t>
            </a:r>
            <a:r>
              <a:rPr lang="en-IN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Testing and QA activity </a:t>
            </a:r>
            <a:r>
              <a:rPr lang="en-IN" sz="2600" spc="-1" dirty="0">
                <a:solidFill>
                  <a:srgbClr val="000000"/>
                </a:solidFill>
                <a:latin typeface="Arial"/>
                <a:ea typeface="DejaVu Sans"/>
              </a:rPr>
              <a:t>are performed once the development tasks are completed</a:t>
            </a:r>
            <a:endParaRPr lang="en-IN" sz="2600" b="0" strike="noStrike" spc="-1" dirty="0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lang="en-IN" sz="2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5. Deployment</a:t>
            </a:r>
            <a:r>
              <a:rPr lang="en-IN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Continuous Integration and Continuous Deployment adopted with AWS pipeline.</a:t>
            </a:r>
            <a:endParaRPr lang="en-IN" sz="2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C7B97C-A412-2483-9DB2-DEAD89D140E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57380" y="702820"/>
            <a:ext cx="8229240" cy="397728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Environments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Test server : http://opentherapoid.v2soft.com/</a:t>
            </a:r>
          </a:p>
          <a:p>
            <a:endParaRPr lang="en-US" dirty="0"/>
          </a:p>
          <a:p>
            <a:r>
              <a:rPr lang="en-US" dirty="0"/>
              <a:t>Stage server : https://staging.therapoid.net/</a:t>
            </a:r>
          </a:p>
          <a:p>
            <a:endParaRPr lang="en-US" dirty="0"/>
          </a:p>
          <a:p>
            <a:r>
              <a:rPr lang="en-US" dirty="0"/>
              <a:t>Production server : http://therapoid.net/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0226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-89460" y="-491400"/>
            <a:ext cx="9322920" cy="11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sz="3600" b="0" strike="noStrike" spc="-1" dirty="0">
                <a:solidFill>
                  <a:srgbClr val="000000"/>
                </a:solidFill>
                <a:latin typeface="Arial"/>
                <a:ea typeface="ＭＳ Ｐゴシック"/>
              </a:rPr>
              <a:t>IS Requirements of Open </a:t>
            </a:r>
            <a:r>
              <a:rPr lang="en-IN" sz="3600" b="0" strike="noStrike" spc="-1" dirty="0" err="1">
                <a:solidFill>
                  <a:srgbClr val="000000"/>
                </a:solidFill>
                <a:latin typeface="Arial"/>
                <a:ea typeface="ＭＳ Ｐゴシック"/>
              </a:rPr>
              <a:t>Therapoid</a:t>
            </a:r>
            <a:endParaRPr lang="en-IN" sz="3600" b="0" strike="noStrike" spc="-1" dirty="0">
              <a:latin typeface="Arial"/>
            </a:endParaRPr>
          </a:p>
        </p:txBody>
      </p:sp>
      <p:sp>
        <p:nvSpPr>
          <p:cNvPr id="55" name="CustomShape 2"/>
          <p:cNvSpPr/>
          <p:nvPr/>
        </p:nvSpPr>
        <p:spPr>
          <a:xfrm>
            <a:off x="818800" y="434260"/>
            <a:ext cx="7868880" cy="621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1. User access will be based on Role and  Feature level Permission</a:t>
            </a: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2. Using Google &amp; Microsoft Authenticator for registration and login</a:t>
            </a: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3. Based on user activity registered user will be allocated science coins. </a:t>
            </a: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4. Utilized frame feature to prevent SQL injection, cross site scripting (XSS)</a:t>
            </a: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5. Utilizing the https as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Arial"/>
                <a:ea typeface="Arial"/>
              </a:rPr>
              <a:t>protocal</a:t>
            </a: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in rest call (between blockchain server and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Arial"/>
                <a:ea typeface="Arial"/>
              </a:rPr>
              <a:t>therapoid</a:t>
            </a: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server)</a:t>
            </a: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6. Site will be deployed under SSL</a:t>
            </a:r>
            <a:endParaRPr lang="en-IN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IN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1"/>
          <p:cNvSpPr/>
          <p:nvPr/>
        </p:nvSpPr>
        <p:spPr>
          <a:xfrm>
            <a:off x="0" y="274680"/>
            <a:ext cx="8228160" cy="128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sz="3600" b="0" strike="noStrike" spc="-1">
                <a:solidFill>
                  <a:srgbClr val="000000"/>
                </a:solidFill>
                <a:latin typeface="Arial"/>
                <a:ea typeface="ＭＳ Ｐゴシック"/>
              </a:rPr>
              <a:t>ISO 31000 based- Risk Management</a:t>
            </a:r>
            <a:endParaRPr lang="en-IN" sz="3600" b="0" strike="noStrike" spc="-1">
              <a:latin typeface="Arial"/>
            </a:endParaRPr>
          </a:p>
        </p:txBody>
      </p:sp>
      <p:pic>
        <p:nvPicPr>
          <p:cNvPr id="57" name="Picture 2"/>
          <p:cNvPicPr/>
          <p:nvPr/>
        </p:nvPicPr>
        <p:blipFill>
          <a:blip r:embed="rId2"/>
          <a:stretch/>
        </p:blipFill>
        <p:spPr>
          <a:xfrm>
            <a:off x="755640" y="1628640"/>
            <a:ext cx="7631280" cy="4102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ustomShape 1"/>
          <p:cNvSpPr/>
          <p:nvPr/>
        </p:nvSpPr>
        <p:spPr>
          <a:xfrm>
            <a:off x="0" y="274680"/>
            <a:ext cx="8228160" cy="128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sz="3600" b="0" strike="noStrike" spc="-1">
                <a:solidFill>
                  <a:srgbClr val="000000"/>
                </a:solidFill>
                <a:latin typeface="Arial"/>
                <a:ea typeface="ＭＳ Ｐゴシック"/>
              </a:rPr>
              <a:t>ISO 27001:2013 –Applicable Control</a:t>
            </a:r>
            <a:endParaRPr lang="en-IN" sz="3600" b="0" strike="noStrike" spc="-1">
              <a:latin typeface="Arial"/>
            </a:endParaRPr>
          </a:p>
        </p:txBody>
      </p:sp>
      <p:graphicFrame>
        <p:nvGraphicFramePr>
          <p:cNvPr id="59" name="Table 2"/>
          <p:cNvGraphicFramePr/>
          <p:nvPr>
            <p:extLst>
              <p:ext uri="{D42A27DB-BD31-4B8C-83A1-F6EECF244321}">
                <p14:modId xmlns:p14="http://schemas.microsoft.com/office/powerpoint/2010/main" val="140425699"/>
              </p:ext>
            </p:extLst>
          </p:nvPr>
        </p:nvGraphicFramePr>
        <p:xfrm>
          <a:off x="827640" y="980640"/>
          <a:ext cx="7560360" cy="4754880"/>
        </p:xfrm>
        <a:graphic>
          <a:graphicData uri="http://schemas.openxmlformats.org/drawingml/2006/table">
            <a:tbl>
              <a:tblPr/>
              <a:tblGrid>
                <a:gridCol w="2196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3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ISMS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A.14.1.1</a:t>
                      </a:r>
                      <a:endParaRPr lang="en-IN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Information security requirements analysis</a:t>
                      </a:r>
                      <a:endParaRPr lang="en-IN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and specification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A.14.1.2</a:t>
                      </a:r>
                      <a:endParaRPr lang="en-IN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Securing application services on public networks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A.14.1.3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Protecting application services transactions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A.14.2.1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Secure development policy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A.14.2.2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System change control procedures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A.14.2.3</a:t>
                      </a:r>
                      <a:endParaRPr lang="en-IN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Technical review of applications after operating platform changes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A.14.2.4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Restrictions on changes to software packages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3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A.14.2.5</a:t>
                      </a:r>
                      <a:endParaRPr lang="en-IN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Secure system engineering principles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A.14.2.6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Secure development environment</a:t>
                      </a:r>
                      <a:endParaRPr lang="en-IN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/>
          <p:cNvSpPr/>
          <p:nvPr/>
        </p:nvSpPr>
        <p:spPr>
          <a:xfrm>
            <a:off x="0" y="274680"/>
            <a:ext cx="8228160" cy="128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sz="3600" b="0" strike="noStrike" spc="-1">
                <a:solidFill>
                  <a:srgbClr val="000000"/>
                </a:solidFill>
                <a:latin typeface="Arial"/>
                <a:ea typeface="ＭＳ Ｐゴシック"/>
              </a:rPr>
              <a:t>ISO 27001:2013 –Applicable Control</a:t>
            </a:r>
            <a:endParaRPr lang="en-IN" sz="3600" b="0" strike="noStrike" spc="-1">
              <a:latin typeface="Arial"/>
            </a:endParaRPr>
          </a:p>
        </p:txBody>
      </p:sp>
      <p:graphicFrame>
        <p:nvGraphicFramePr>
          <p:cNvPr id="61" name="Table 2"/>
          <p:cNvGraphicFramePr/>
          <p:nvPr/>
        </p:nvGraphicFramePr>
        <p:xfrm>
          <a:off x="827640" y="1268640"/>
          <a:ext cx="7560360" cy="2926080"/>
        </p:xfrm>
        <a:graphic>
          <a:graphicData uri="http://schemas.openxmlformats.org/drawingml/2006/table">
            <a:tbl>
              <a:tblPr/>
              <a:tblGrid>
                <a:gridCol w="2196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3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ISMS</a:t>
                      </a: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A.14.2.7</a:t>
                      </a: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IN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Outsourced development- Excluded</a:t>
                      </a: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A.14.2.8</a:t>
                      </a: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IN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System security testing</a:t>
                      </a: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A.6.1.5</a:t>
                      </a: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N" sz="18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Information Security in Project Management</a:t>
                      </a:r>
                      <a:endParaRPr lang="en-IN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3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2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6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1"/>
          <p:cNvSpPr/>
          <p:nvPr/>
        </p:nvSpPr>
        <p:spPr>
          <a:xfrm>
            <a:off x="0" y="1600200"/>
            <a:ext cx="9322920" cy="4524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endParaRPr lang="en-IN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5400" b="0" strike="noStrike" spc="-1">
                <a:solidFill>
                  <a:srgbClr val="000000"/>
                </a:solidFill>
                <a:latin typeface="Arial"/>
                <a:ea typeface="DejaVu Sans"/>
              </a:rPr>
              <a:t>Thank You!</a:t>
            </a:r>
            <a:endParaRPr lang="en-IN" sz="5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IN" sz="5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IN" sz="54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C0F227D7E8B34B8F434F91514CDE39" ma:contentTypeVersion="8" ma:contentTypeDescription="Create a new document." ma:contentTypeScope="" ma:versionID="5f597724971711b14094390b7857b738">
  <xsd:schema xmlns:xsd="http://www.w3.org/2001/XMLSchema" xmlns:xs="http://www.w3.org/2001/XMLSchema" xmlns:p="http://schemas.microsoft.com/office/2006/metadata/properties" xmlns:ns2="001fc968-e39f-4e81-a249-d37bd8dd982f" xmlns:ns3="eb0db695-c4d0-4458-b8d5-3977f8bfdb19" targetNamespace="http://schemas.microsoft.com/office/2006/metadata/properties" ma:root="true" ma:fieldsID="db03a846c8199ce3ca8c3adffc678ee4" ns2:_="" ns3:_="">
    <xsd:import namespace="001fc968-e39f-4e81-a249-d37bd8dd982f"/>
    <xsd:import namespace="eb0db695-c4d0-4458-b8d5-3977f8bfdb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1fc968-e39f-4e81-a249-d37bd8dd98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d0b0be8-bed3-42cd-ad8c-c80ea85b33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db695-c4d0-4458-b8d5-3977f8bfdb1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83daaab-6f90-44ea-b364-dfb2196df7f3}" ma:internalName="TaxCatchAll" ma:showField="CatchAllData" ma:web="eb0db695-c4d0-4458-b8d5-3977f8bfdb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b0db695-c4d0-4458-b8d5-3977f8bfdb19" xsi:nil="true"/>
    <lcf76f155ced4ddcb4097134ff3c332f xmlns="001fc968-e39f-4e81-a249-d37bd8dd982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E1C88D9-C2CF-484E-8C01-ED31479986C7}"/>
</file>

<file path=customXml/itemProps2.xml><?xml version="1.0" encoding="utf-8"?>
<ds:datastoreItem xmlns:ds="http://schemas.openxmlformats.org/officeDocument/2006/customXml" ds:itemID="{0DFFDB49-185E-4318-B7FB-5F78691CC74F}"/>
</file>

<file path=customXml/itemProps3.xml><?xml version="1.0" encoding="utf-8"?>
<ds:datastoreItem xmlns:ds="http://schemas.openxmlformats.org/officeDocument/2006/customXml" ds:itemID="{F2A1083B-78E7-4281-A744-40FEF5B939D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5634</TotalTime>
  <Words>530</Words>
  <Application>Microsoft Office PowerPoint</Application>
  <PresentationFormat>On-screen Show (4:3)</PresentationFormat>
  <Paragraphs>98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Block Diagram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AUDIT WORKSHOP</dc:title>
  <dc:subject/>
  <dc:creator>DELL</dc:creator>
  <dc:description/>
  <cp:lastModifiedBy>Katta Akhil</cp:lastModifiedBy>
  <cp:revision>404</cp:revision>
  <dcterms:created xsi:type="dcterms:W3CDTF">2015-02-22T13:04:30Z</dcterms:created>
  <dcterms:modified xsi:type="dcterms:W3CDTF">2023-04-25T10:13:58Z</dcterms:modified>
  <dc:language>en-IN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13</vt:i4>
  </property>
  <property fmtid="{D5CDD505-2E9C-101B-9397-08002B2CF9AE}" pid="12" name="ContentTypeId">
    <vt:lpwstr>0x0101007FC0F227D7E8B34B8F434F91514CDE39</vt:lpwstr>
  </property>
</Properties>
</file>